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67" r:id="rId9"/>
    <p:sldId id="259" r:id="rId1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3E7"/>
    <a:srgbClr val="0033A0"/>
    <a:srgbClr val="CF4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96" d="100"/>
          <a:sy n="96" d="100"/>
        </p:scale>
        <p:origin x="-13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76E6A-E2AF-4703-95B7-1B8D19BE1E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077A5-6754-4DAE-8B38-66A99199C88F}">
      <dgm:prSet custT="1"/>
      <dgm:spPr>
        <a:solidFill>
          <a:srgbClr val="69B3E7"/>
        </a:solidFill>
      </dgm:spPr>
      <dgm:t>
        <a:bodyPr/>
        <a:lstStyle/>
        <a:p>
          <a:pPr rtl="0"/>
          <a:r>
            <a:rPr lang="ru-RU" sz="1800" dirty="0" smtClean="0"/>
            <a:t>размещение информации о режиме работы предприятия на платформе «РАБОТА В РОССИИ»</a:t>
          </a:r>
          <a:endParaRPr lang="ru-RU" sz="1800" dirty="0"/>
        </a:p>
      </dgm:t>
    </dgm:pt>
    <dgm:pt modelId="{C3270CBC-8C53-481D-A8B7-45D1FE0AB48D}" type="parTrans" cxnId="{35B950DE-7718-4D4D-852B-458644E4432C}">
      <dgm:prSet/>
      <dgm:spPr/>
      <dgm:t>
        <a:bodyPr/>
        <a:lstStyle/>
        <a:p>
          <a:endParaRPr lang="ru-RU"/>
        </a:p>
      </dgm:t>
    </dgm:pt>
    <dgm:pt modelId="{ACF66B51-08C7-41CE-A0D9-361798D569A7}" type="sibTrans" cxnId="{35B950DE-7718-4D4D-852B-458644E4432C}">
      <dgm:prSet/>
      <dgm:spPr/>
      <dgm:t>
        <a:bodyPr/>
        <a:lstStyle/>
        <a:p>
          <a:endParaRPr lang="ru-RU"/>
        </a:p>
      </dgm:t>
    </dgm:pt>
    <dgm:pt modelId="{24E5C093-4142-4214-9CA4-25C39B66547A}" type="pres">
      <dgm:prSet presAssocID="{FAC76E6A-E2AF-4703-95B7-1B8D19BE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B36E12-839B-474A-9135-F0EE193599D5}" type="pres">
      <dgm:prSet presAssocID="{EC1077A5-6754-4DAE-8B38-66A99199C88F}" presName="parentText" presStyleLbl="node1" presStyleIdx="0" presStyleCnt="1" custScaleY="581172" custLinFactNeighborX="-11651" custLinFactNeighborY="-17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EDFF8-59D6-49C2-AF49-DE5DA6930A57}" type="presOf" srcId="{FAC76E6A-E2AF-4703-95B7-1B8D19BE1EB8}" destId="{24E5C093-4142-4214-9CA4-25C39B66547A}" srcOrd="0" destOrd="0" presId="urn:microsoft.com/office/officeart/2005/8/layout/vList2"/>
    <dgm:cxn modelId="{35B950DE-7718-4D4D-852B-458644E4432C}" srcId="{FAC76E6A-E2AF-4703-95B7-1B8D19BE1EB8}" destId="{EC1077A5-6754-4DAE-8B38-66A99199C88F}" srcOrd="0" destOrd="0" parTransId="{C3270CBC-8C53-481D-A8B7-45D1FE0AB48D}" sibTransId="{ACF66B51-08C7-41CE-A0D9-361798D569A7}"/>
    <dgm:cxn modelId="{13ABA172-A761-44B7-B77F-D6CEB6F41195}" type="presOf" srcId="{EC1077A5-6754-4DAE-8B38-66A99199C88F}" destId="{78B36E12-839B-474A-9135-F0EE193599D5}" srcOrd="0" destOrd="0" presId="urn:microsoft.com/office/officeart/2005/8/layout/vList2"/>
    <dgm:cxn modelId="{F6F9EE9B-00C1-44B3-AF49-9B1C8CAF6299}" type="presParOf" srcId="{24E5C093-4142-4214-9CA4-25C39B66547A}" destId="{78B36E12-839B-474A-9135-F0EE193599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C76E6A-E2AF-4703-95B7-1B8D19BE1E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077A5-6754-4DAE-8B38-66A99199C88F}">
      <dgm:prSet custT="1"/>
      <dgm:spPr>
        <a:solidFill>
          <a:srgbClr val="0033A0"/>
        </a:solidFill>
      </dgm:spPr>
      <dgm:t>
        <a:bodyPr/>
        <a:lstStyle/>
        <a:p>
          <a:pPr rtl="0"/>
          <a:r>
            <a:rPr lang="ru-RU" sz="1800" dirty="0" smtClean="0"/>
            <a:t>размещение вакансий на платформе «РАБОТА РОССИИ»</a:t>
          </a:r>
          <a:endParaRPr lang="ru-RU" sz="1800" dirty="0"/>
        </a:p>
      </dgm:t>
    </dgm:pt>
    <dgm:pt modelId="{C3270CBC-8C53-481D-A8B7-45D1FE0AB48D}" type="parTrans" cxnId="{35B950DE-7718-4D4D-852B-458644E4432C}">
      <dgm:prSet/>
      <dgm:spPr/>
      <dgm:t>
        <a:bodyPr/>
        <a:lstStyle/>
        <a:p>
          <a:endParaRPr lang="ru-RU"/>
        </a:p>
      </dgm:t>
    </dgm:pt>
    <dgm:pt modelId="{ACF66B51-08C7-41CE-A0D9-361798D569A7}" type="sibTrans" cxnId="{35B950DE-7718-4D4D-852B-458644E4432C}">
      <dgm:prSet/>
      <dgm:spPr/>
      <dgm:t>
        <a:bodyPr/>
        <a:lstStyle/>
        <a:p>
          <a:endParaRPr lang="ru-RU"/>
        </a:p>
      </dgm:t>
    </dgm:pt>
    <dgm:pt modelId="{24E5C093-4142-4214-9CA4-25C39B66547A}" type="pres">
      <dgm:prSet presAssocID="{FAC76E6A-E2AF-4703-95B7-1B8D19BE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B36E12-839B-474A-9135-F0EE193599D5}" type="pres">
      <dgm:prSet presAssocID="{EC1077A5-6754-4DAE-8B38-66A99199C88F}" presName="parentText" presStyleLbl="node1" presStyleIdx="0" presStyleCnt="1" custScaleY="581172" custLinFactNeighborX="-6179" custLinFactNeighborY="18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BD028C-AAA6-4C17-BCD5-1470DCF8C25F}" type="presOf" srcId="{FAC76E6A-E2AF-4703-95B7-1B8D19BE1EB8}" destId="{24E5C093-4142-4214-9CA4-25C39B66547A}" srcOrd="0" destOrd="0" presId="urn:microsoft.com/office/officeart/2005/8/layout/vList2"/>
    <dgm:cxn modelId="{CE76767E-88CD-4E9C-ACFD-5740544CC2DC}" type="presOf" srcId="{EC1077A5-6754-4DAE-8B38-66A99199C88F}" destId="{78B36E12-839B-474A-9135-F0EE193599D5}" srcOrd="0" destOrd="0" presId="urn:microsoft.com/office/officeart/2005/8/layout/vList2"/>
    <dgm:cxn modelId="{35B950DE-7718-4D4D-852B-458644E4432C}" srcId="{FAC76E6A-E2AF-4703-95B7-1B8D19BE1EB8}" destId="{EC1077A5-6754-4DAE-8B38-66A99199C88F}" srcOrd="0" destOrd="0" parTransId="{C3270CBC-8C53-481D-A8B7-45D1FE0AB48D}" sibTransId="{ACF66B51-08C7-41CE-A0D9-361798D569A7}"/>
    <dgm:cxn modelId="{8C0A86D4-7381-4E73-B9E2-E79413BB009C}" type="presParOf" srcId="{24E5C093-4142-4214-9CA4-25C39B66547A}" destId="{78B36E12-839B-474A-9135-F0EE193599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E4DD0C-11F4-4A6E-8F00-DF36204D28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A452B8-958D-429C-B768-47E972702B76}">
      <dgm:prSet custT="1"/>
      <dgm:spPr>
        <a:solidFill>
          <a:srgbClr val="FF0000"/>
        </a:solidFill>
      </dgm:spPr>
      <dgm:t>
        <a:bodyPr/>
        <a:lstStyle/>
        <a:p>
          <a:pPr algn="ctr" rtl="0"/>
          <a:r>
            <a:rPr lang="ru-RU" sz="1600" dirty="0" smtClean="0">
              <a:latin typeface="Montserrat Medium" panose="00000600000000000000" pitchFamily="2" charset="-52"/>
            </a:rPr>
            <a:t>Господдержка работодателей </a:t>
          </a:r>
        </a:p>
        <a:p>
          <a:pPr algn="ctr" rtl="0"/>
          <a:r>
            <a:rPr lang="ru-RU" sz="1600" dirty="0" smtClean="0">
              <a:latin typeface="Montserrat Medium" panose="00000600000000000000" pitchFamily="2" charset="-52"/>
            </a:rPr>
            <a:t>Фондом социального страхования при </a:t>
          </a:r>
        </a:p>
        <a:p>
          <a:pPr algn="ctr" rtl="0"/>
          <a:r>
            <a:rPr lang="ru-RU" sz="1600" dirty="0" smtClean="0">
              <a:latin typeface="Montserrat Medium" panose="00000600000000000000" pitchFamily="2" charset="-52"/>
            </a:rPr>
            <a:t>трудоустройстве отдельных категорий граждан : </a:t>
          </a:r>
          <a:endParaRPr lang="ru-RU" sz="1600" dirty="0">
            <a:latin typeface="Montserrat Medium" panose="00000600000000000000" pitchFamily="2" charset="-52"/>
          </a:endParaRPr>
        </a:p>
      </dgm:t>
    </dgm:pt>
    <dgm:pt modelId="{3FA0C8CA-DC00-4B39-9A22-1C97949904F7}" type="parTrans" cxnId="{F33C3A44-F833-405E-850C-6BB5241752AA}">
      <dgm:prSet/>
      <dgm:spPr/>
      <dgm:t>
        <a:bodyPr/>
        <a:lstStyle/>
        <a:p>
          <a:endParaRPr lang="ru-RU" sz="1700"/>
        </a:p>
      </dgm:t>
    </dgm:pt>
    <dgm:pt modelId="{6D329892-02FF-4034-A206-735B0B5536D6}" type="sibTrans" cxnId="{F33C3A44-F833-405E-850C-6BB5241752AA}">
      <dgm:prSet/>
      <dgm:spPr/>
      <dgm:t>
        <a:bodyPr/>
        <a:lstStyle/>
        <a:p>
          <a:endParaRPr lang="ru-RU" sz="1700"/>
        </a:p>
      </dgm:t>
    </dgm:pt>
    <dgm:pt modelId="{6E69ACCF-CAA7-478E-AFD5-04C625F07547}" type="pres">
      <dgm:prSet presAssocID="{4DE4DD0C-11F4-4A6E-8F00-DF36204D28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A5C150-0622-4708-BF3F-6C54A48F9015}" type="pres">
      <dgm:prSet presAssocID="{95A452B8-958D-429C-B768-47E972702B76}" presName="parentText" presStyleLbl="node1" presStyleIdx="0" presStyleCnt="1" custScaleY="453941" custLinFactNeighborX="486" custLinFactNeighborY="4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83FAA0-CB67-4344-83A9-52D542011B37}" type="presOf" srcId="{4DE4DD0C-11F4-4A6E-8F00-DF36204D289C}" destId="{6E69ACCF-CAA7-478E-AFD5-04C625F07547}" srcOrd="0" destOrd="0" presId="urn:microsoft.com/office/officeart/2005/8/layout/vList2"/>
    <dgm:cxn modelId="{F33C3A44-F833-405E-850C-6BB5241752AA}" srcId="{4DE4DD0C-11F4-4A6E-8F00-DF36204D289C}" destId="{95A452B8-958D-429C-B768-47E972702B76}" srcOrd="0" destOrd="0" parTransId="{3FA0C8CA-DC00-4B39-9A22-1C97949904F7}" sibTransId="{6D329892-02FF-4034-A206-735B0B5536D6}"/>
    <dgm:cxn modelId="{3AA2C574-E537-43C3-8919-AC175F1FD1AA}" type="presOf" srcId="{95A452B8-958D-429C-B768-47E972702B76}" destId="{91A5C150-0622-4708-BF3F-6C54A48F9015}" srcOrd="0" destOrd="0" presId="urn:microsoft.com/office/officeart/2005/8/layout/vList2"/>
    <dgm:cxn modelId="{8E6D6B9D-A89B-416C-AA47-AD54ECF7E291}" type="presParOf" srcId="{6E69ACCF-CAA7-478E-AFD5-04C625F07547}" destId="{91A5C150-0622-4708-BF3F-6C54A48F90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0CF560-AC7E-46CF-853A-4237D966BE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FDFEF6-FFC1-4075-AE9F-0479C083CF6E}">
      <dgm:prSet custT="1"/>
      <dgm:spPr>
        <a:solidFill>
          <a:srgbClr val="69B3E7"/>
        </a:solidFill>
      </dgm:spPr>
      <dgm:t>
        <a:bodyPr/>
        <a:lstStyle/>
        <a:p>
          <a:pPr rtl="0"/>
          <a:r>
            <a:rPr lang="ru-RU" sz="1600" dirty="0" smtClean="0"/>
            <a:t>в размере 1 МРОТ в течение  3-х месяцев</a:t>
          </a:r>
          <a:endParaRPr lang="ru-RU" sz="1600" dirty="0"/>
        </a:p>
      </dgm:t>
    </dgm:pt>
    <dgm:pt modelId="{115D6244-A4B5-4B1B-AFE0-7ED2492F27CC}" type="parTrans" cxnId="{E0033480-DA8F-4B7E-94CD-24DDDC9A8648}">
      <dgm:prSet/>
      <dgm:spPr/>
      <dgm:t>
        <a:bodyPr/>
        <a:lstStyle/>
        <a:p>
          <a:endParaRPr lang="ru-RU" sz="1600"/>
        </a:p>
      </dgm:t>
    </dgm:pt>
    <dgm:pt modelId="{2694C74C-7ADE-432B-B661-281EA8AF42BF}" type="sibTrans" cxnId="{E0033480-DA8F-4B7E-94CD-24DDDC9A8648}">
      <dgm:prSet/>
      <dgm:spPr/>
      <dgm:t>
        <a:bodyPr/>
        <a:lstStyle/>
        <a:p>
          <a:endParaRPr lang="ru-RU" sz="1600"/>
        </a:p>
      </dgm:t>
    </dgm:pt>
    <dgm:pt modelId="{93444BB5-F9AA-47CD-A0E9-D608B93F8030}" type="pres">
      <dgm:prSet presAssocID="{B60CF560-AC7E-46CF-853A-4237D966BE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5AF94-5893-4666-855B-36CE03399121}" type="pres">
      <dgm:prSet presAssocID="{16FDFEF6-FFC1-4075-AE9F-0479C083CF6E}" presName="parentText" presStyleLbl="node1" presStyleIdx="0" presStyleCnt="1" custLinFactNeighborX="1052" custLinFactNeighborY="1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CE4315-5F92-4F0C-BCA2-28CCA6339FF1}" type="presOf" srcId="{16FDFEF6-FFC1-4075-AE9F-0479C083CF6E}" destId="{3455AF94-5893-4666-855B-36CE03399121}" srcOrd="0" destOrd="0" presId="urn:microsoft.com/office/officeart/2005/8/layout/vList2"/>
    <dgm:cxn modelId="{E0033480-DA8F-4B7E-94CD-24DDDC9A8648}" srcId="{B60CF560-AC7E-46CF-853A-4237D966BE5E}" destId="{16FDFEF6-FFC1-4075-AE9F-0479C083CF6E}" srcOrd="0" destOrd="0" parTransId="{115D6244-A4B5-4B1B-AFE0-7ED2492F27CC}" sibTransId="{2694C74C-7ADE-432B-B661-281EA8AF42BF}"/>
    <dgm:cxn modelId="{B68F87FB-56B3-447D-B2F1-EC7C967C49AE}" type="presOf" srcId="{B60CF560-AC7E-46CF-853A-4237D966BE5E}" destId="{93444BB5-F9AA-47CD-A0E9-D608B93F8030}" srcOrd="0" destOrd="0" presId="urn:microsoft.com/office/officeart/2005/8/layout/vList2"/>
    <dgm:cxn modelId="{A4042A5B-9569-4A30-AB8A-AC77F4EF41C6}" type="presParOf" srcId="{93444BB5-F9AA-47CD-A0E9-D608B93F8030}" destId="{3455AF94-5893-4666-855B-36CE033991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658E5-4E21-462B-ABB6-929F47DFA6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8EC46F-99C3-4FF1-B991-CA3850D51F25}">
      <dgm:prSet custT="1"/>
      <dgm:spPr>
        <a:solidFill>
          <a:srgbClr val="0033A0"/>
        </a:solidFill>
      </dgm:spPr>
      <dgm:t>
        <a:bodyPr/>
        <a:lstStyle/>
        <a:p>
          <a:pPr rtl="0"/>
          <a:r>
            <a:rPr lang="ru-RU" sz="1800" dirty="0" smtClean="0"/>
            <a:t>Сотрудники смогут получить новые знания или обучиться работе на новом оборудовании</a:t>
          </a:r>
          <a:endParaRPr lang="ru-RU" sz="1800" dirty="0"/>
        </a:p>
      </dgm:t>
    </dgm:pt>
    <dgm:pt modelId="{F9EB79A3-C53F-466D-AB26-08219B600B3E}" type="parTrans" cxnId="{777FC1E8-113A-4F26-BD44-A44DFAC9D4B7}">
      <dgm:prSet/>
      <dgm:spPr/>
      <dgm:t>
        <a:bodyPr/>
        <a:lstStyle/>
        <a:p>
          <a:endParaRPr lang="ru-RU"/>
        </a:p>
      </dgm:t>
    </dgm:pt>
    <dgm:pt modelId="{DD3737B6-1332-4CA4-88F1-7070BB663C69}" type="sibTrans" cxnId="{777FC1E8-113A-4F26-BD44-A44DFAC9D4B7}">
      <dgm:prSet/>
      <dgm:spPr/>
      <dgm:t>
        <a:bodyPr/>
        <a:lstStyle/>
        <a:p>
          <a:endParaRPr lang="ru-RU"/>
        </a:p>
      </dgm:t>
    </dgm:pt>
    <dgm:pt modelId="{6A4B2619-4814-4DE0-A7E9-2FE3F0065649}" type="pres">
      <dgm:prSet presAssocID="{EB4658E5-4E21-462B-ABB6-929F47DFA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F60662-D53B-49FE-8F1B-B44AE714CC63}" type="pres">
      <dgm:prSet presAssocID="{198EC46F-99C3-4FF1-B991-CA3850D51F25}" presName="parentText" presStyleLbl="node1" presStyleIdx="0" presStyleCnt="1" custScaleY="373236" custLinFactNeighborX="-20649" custLinFactNeighborY="-22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B92AB-FE0D-4BB5-A3B9-71D7DA24A70F}" type="presOf" srcId="{198EC46F-99C3-4FF1-B991-CA3850D51F25}" destId="{18F60662-D53B-49FE-8F1B-B44AE714CC63}" srcOrd="0" destOrd="0" presId="urn:microsoft.com/office/officeart/2005/8/layout/vList2"/>
    <dgm:cxn modelId="{5ADFE316-49A7-48D6-81E8-E92BB811A52E}" type="presOf" srcId="{EB4658E5-4E21-462B-ABB6-929F47DFA649}" destId="{6A4B2619-4814-4DE0-A7E9-2FE3F0065649}" srcOrd="0" destOrd="0" presId="urn:microsoft.com/office/officeart/2005/8/layout/vList2"/>
    <dgm:cxn modelId="{777FC1E8-113A-4F26-BD44-A44DFAC9D4B7}" srcId="{EB4658E5-4E21-462B-ABB6-929F47DFA649}" destId="{198EC46F-99C3-4FF1-B991-CA3850D51F25}" srcOrd="0" destOrd="0" parTransId="{F9EB79A3-C53F-466D-AB26-08219B600B3E}" sibTransId="{DD3737B6-1332-4CA4-88F1-7070BB663C69}"/>
    <dgm:cxn modelId="{7ADB3CDD-921E-4433-BD17-84235051C5B6}" type="presParOf" srcId="{6A4B2619-4814-4DE0-A7E9-2FE3F0065649}" destId="{18F60662-D53B-49FE-8F1B-B44AE714CC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085AD-9493-457B-A0F3-87F434D44A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3CC6E-E50A-44A1-9FCC-73E371E67E25}">
      <dgm:prSet custT="1"/>
      <dgm:spPr>
        <a:solidFill>
          <a:srgbClr val="69B3E7"/>
        </a:solidFill>
      </dgm:spPr>
      <dgm:t>
        <a:bodyPr/>
        <a:lstStyle/>
        <a:p>
          <a:pPr rtl="0"/>
          <a:r>
            <a:rPr lang="ru-RU" sz="1800" dirty="0" smtClean="0"/>
            <a:t>на переобучение одного сотрудника</a:t>
          </a:r>
          <a:endParaRPr lang="ru-RU" sz="1800" dirty="0"/>
        </a:p>
      </dgm:t>
    </dgm:pt>
    <dgm:pt modelId="{567B5C09-7CFC-4CE8-9C94-6E801DCCC791}" type="parTrans" cxnId="{2A1F0208-08FA-40BB-8481-B11343BF07BC}">
      <dgm:prSet/>
      <dgm:spPr/>
      <dgm:t>
        <a:bodyPr/>
        <a:lstStyle/>
        <a:p>
          <a:endParaRPr lang="ru-RU"/>
        </a:p>
      </dgm:t>
    </dgm:pt>
    <dgm:pt modelId="{AC1DB9FE-534E-428C-939F-1AE8DEDCB109}" type="sibTrans" cxnId="{2A1F0208-08FA-40BB-8481-B11343BF07BC}">
      <dgm:prSet/>
      <dgm:spPr/>
      <dgm:t>
        <a:bodyPr/>
        <a:lstStyle/>
        <a:p>
          <a:endParaRPr lang="ru-RU"/>
        </a:p>
      </dgm:t>
    </dgm:pt>
    <dgm:pt modelId="{5A95DE4D-14E2-46B5-A737-1AA4B63D6BA9}" type="pres">
      <dgm:prSet presAssocID="{EE5085AD-9493-457B-A0F3-87F434D44A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F3486-AB6E-4E9F-9AA0-0725B89B6121}" type="pres">
      <dgm:prSet presAssocID="{0933CC6E-E50A-44A1-9FCC-73E371E67E2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F0208-08FA-40BB-8481-B11343BF07BC}" srcId="{EE5085AD-9493-457B-A0F3-87F434D44A9A}" destId="{0933CC6E-E50A-44A1-9FCC-73E371E67E25}" srcOrd="0" destOrd="0" parTransId="{567B5C09-7CFC-4CE8-9C94-6E801DCCC791}" sibTransId="{AC1DB9FE-534E-428C-939F-1AE8DEDCB109}"/>
    <dgm:cxn modelId="{F6AE287A-C031-45F0-B4C1-F05F11162893}" type="presOf" srcId="{0933CC6E-E50A-44A1-9FCC-73E371E67E25}" destId="{9A5F3486-AB6E-4E9F-9AA0-0725B89B6121}" srcOrd="0" destOrd="0" presId="urn:microsoft.com/office/officeart/2005/8/layout/vList2"/>
    <dgm:cxn modelId="{F98781FE-465B-48FF-B5CC-AB28FB8A47D8}" type="presOf" srcId="{EE5085AD-9493-457B-A0F3-87F434D44A9A}" destId="{5A95DE4D-14E2-46B5-A737-1AA4B63D6BA9}" srcOrd="0" destOrd="0" presId="urn:microsoft.com/office/officeart/2005/8/layout/vList2"/>
    <dgm:cxn modelId="{1B4E35C8-8EFD-491F-9A32-E1B2E2BF97F5}" type="presParOf" srcId="{5A95DE4D-14E2-46B5-A737-1AA4B63D6BA9}" destId="{9A5F3486-AB6E-4E9F-9AA0-0725B89B61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EC43D-AFA0-4730-9A53-F72750A738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EAD8A1-6E0E-4209-B9F4-6651614CD03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/>
            <a:t>Доля занятых по истечении 3-х месяцев после обучения</a:t>
          </a:r>
          <a:endParaRPr lang="ru-RU" sz="1800" dirty="0"/>
        </a:p>
      </dgm:t>
    </dgm:pt>
    <dgm:pt modelId="{B37A1AE2-AC61-4C53-A7D9-5B523C897DFF}" type="parTrans" cxnId="{7957CEF3-0F4B-4FAE-AF6C-B8386BEED984}">
      <dgm:prSet/>
      <dgm:spPr/>
      <dgm:t>
        <a:bodyPr/>
        <a:lstStyle/>
        <a:p>
          <a:endParaRPr lang="ru-RU" sz="1800"/>
        </a:p>
      </dgm:t>
    </dgm:pt>
    <dgm:pt modelId="{862EFE00-B58D-40F7-B354-E9D7D2343702}" type="sibTrans" cxnId="{7957CEF3-0F4B-4FAE-AF6C-B8386BEED984}">
      <dgm:prSet/>
      <dgm:spPr/>
      <dgm:t>
        <a:bodyPr/>
        <a:lstStyle/>
        <a:p>
          <a:endParaRPr lang="ru-RU" sz="1800"/>
        </a:p>
      </dgm:t>
    </dgm:pt>
    <dgm:pt modelId="{83AB1A34-CB55-411D-8037-77364325693B}" type="pres">
      <dgm:prSet presAssocID="{C03EC43D-AFA0-4730-9A53-F72750A738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D9F4E5-887E-41AC-9425-443A389E76B0}" type="pres">
      <dgm:prSet presAssocID="{9DEAD8A1-6E0E-4209-B9F4-6651614CD034}" presName="parentText" presStyleLbl="node1" presStyleIdx="0" presStyleCnt="1" custScaleY="381906" custLinFactY="100000" custLinFactNeighborX="-4315" custLinFactNeighborY="135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57CEF3-0F4B-4FAE-AF6C-B8386BEED984}" srcId="{C03EC43D-AFA0-4730-9A53-F72750A73898}" destId="{9DEAD8A1-6E0E-4209-B9F4-6651614CD034}" srcOrd="0" destOrd="0" parTransId="{B37A1AE2-AC61-4C53-A7D9-5B523C897DFF}" sibTransId="{862EFE00-B58D-40F7-B354-E9D7D2343702}"/>
    <dgm:cxn modelId="{2DDCBA0E-108E-412A-B61C-551122B42D0C}" type="presOf" srcId="{9DEAD8A1-6E0E-4209-B9F4-6651614CD034}" destId="{1BD9F4E5-887E-41AC-9425-443A389E76B0}" srcOrd="0" destOrd="0" presId="urn:microsoft.com/office/officeart/2005/8/layout/vList2"/>
    <dgm:cxn modelId="{C9AE52D4-A42B-4D77-849A-A6BCDAAC24C7}" type="presOf" srcId="{C03EC43D-AFA0-4730-9A53-F72750A73898}" destId="{83AB1A34-CB55-411D-8037-77364325693B}" srcOrd="0" destOrd="0" presId="urn:microsoft.com/office/officeart/2005/8/layout/vList2"/>
    <dgm:cxn modelId="{82C3EFEE-4D9E-430D-BD69-6AE00E14922B}" type="presParOf" srcId="{83AB1A34-CB55-411D-8037-77364325693B}" destId="{1BD9F4E5-887E-41AC-9425-443A389E76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B726EE-411D-4221-BC65-73AE17810A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256F1-907A-4C7E-A06E-D73DC9F0D0D8}">
      <dgm:prSet custT="1"/>
      <dgm:spPr>
        <a:solidFill>
          <a:srgbClr val="0033A0"/>
        </a:solidFill>
      </dgm:spPr>
      <dgm:t>
        <a:bodyPr/>
        <a:lstStyle/>
        <a:p>
          <a:pPr rtl="0"/>
          <a:r>
            <a:rPr lang="ru-RU" sz="1800" dirty="0" smtClean="0"/>
            <a:t>наличие работников, находящихся под риском увольнения</a:t>
          </a:r>
          <a:endParaRPr lang="ru-RU" sz="1800" dirty="0"/>
        </a:p>
      </dgm:t>
    </dgm:pt>
    <dgm:pt modelId="{7CDFFA47-2EA8-4ABA-A1CD-7273439C6E0F}" type="parTrans" cxnId="{E79A6189-EA04-4A9F-9FC9-427102171F82}">
      <dgm:prSet/>
      <dgm:spPr/>
      <dgm:t>
        <a:bodyPr/>
        <a:lstStyle/>
        <a:p>
          <a:endParaRPr lang="ru-RU"/>
        </a:p>
      </dgm:t>
    </dgm:pt>
    <dgm:pt modelId="{2ED118AD-53BD-4BF5-BE05-B54824138A7B}" type="sibTrans" cxnId="{E79A6189-EA04-4A9F-9FC9-427102171F82}">
      <dgm:prSet/>
      <dgm:spPr/>
      <dgm:t>
        <a:bodyPr/>
        <a:lstStyle/>
        <a:p>
          <a:endParaRPr lang="ru-RU"/>
        </a:p>
      </dgm:t>
    </dgm:pt>
    <dgm:pt modelId="{2EE54219-C049-457B-88F0-2FB5EA4FAB5C}" type="pres">
      <dgm:prSet presAssocID="{3CB726EE-411D-4221-BC65-73AE17810A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CC263C-9228-4F5A-80B5-BCB5180C98BA}" type="pres">
      <dgm:prSet presAssocID="{4C3256F1-907A-4C7E-A06E-D73DC9F0D0D8}" presName="parentText" presStyleLbl="node1" presStyleIdx="0" presStyleCnt="1" custLinFactNeighborX="5622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9A6189-EA04-4A9F-9FC9-427102171F82}" srcId="{3CB726EE-411D-4221-BC65-73AE17810ABF}" destId="{4C3256F1-907A-4C7E-A06E-D73DC9F0D0D8}" srcOrd="0" destOrd="0" parTransId="{7CDFFA47-2EA8-4ABA-A1CD-7273439C6E0F}" sibTransId="{2ED118AD-53BD-4BF5-BE05-B54824138A7B}"/>
    <dgm:cxn modelId="{DC049ABD-9705-4CF0-B97B-921D73C2E512}" type="presOf" srcId="{4C3256F1-907A-4C7E-A06E-D73DC9F0D0D8}" destId="{52CC263C-9228-4F5A-80B5-BCB5180C98BA}" srcOrd="0" destOrd="0" presId="urn:microsoft.com/office/officeart/2005/8/layout/vList2"/>
    <dgm:cxn modelId="{B82108E9-8B6A-4C7B-9407-F1E00EA5EC35}" type="presOf" srcId="{3CB726EE-411D-4221-BC65-73AE17810ABF}" destId="{2EE54219-C049-457B-88F0-2FB5EA4FAB5C}" srcOrd="0" destOrd="0" presId="urn:microsoft.com/office/officeart/2005/8/layout/vList2"/>
    <dgm:cxn modelId="{2E4AF992-C22A-4A8D-9D2D-D1E27599185D}" type="presParOf" srcId="{2EE54219-C049-457B-88F0-2FB5EA4FAB5C}" destId="{52CC263C-9228-4F5A-80B5-BCB5180C98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AE19EA-6471-47F5-9299-83BB7B0CBC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52AD9-23FB-4852-9B29-FB91B931C72C}">
      <dgm:prSet custT="1"/>
      <dgm:spPr>
        <a:solidFill>
          <a:srgbClr val="69B3E7"/>
        </a:solidFill>
      </dgm:spPr>
      <dgm:t>
        <a:bodyPr/>
        <a:lstStyle/>
        <a:p>
          <a:pPr rtl="0"/>
          <a:r>
            <a:rPr lang="ru-RU" sz="1600" dirty="0" smtClean="0"/>
            <a:t>материально-техническое оснащение 1-го рабочего места работника не более 10 000 рублей на весь период</a:t>
          </a:r>
          <a:endParaRPr lang="ru-RU" sz="1600" dirty="0"/>
        </a:p>
      </dgm:t>
    </dgm:pt>
    <dgm:pt modelId="{0D1A6B41-F2A8-400C-9481-76AF7F923DCB}" type="parTrans" cxnId="{6D964410-5950-4C0C-A03C-400CEAEA7C29}">
      <dgm:prSet/>
      <dgm:spPr/>
      <dgm:t>
        <a:bodyPr/>
        <a:lstStyle/>
        <a:p>
          <a:endParaRPr lang="ru-RU"/>
        </a:p>
      </dgm:t>
    </dgm:pt>
    <dgm:pt modelId="{AF434446-8657-4B2D-9847-CC3F9EF1F915}" type="sibTrans" cxnId="{6D964410-5950-4C0C-A03C-400CEAEA7C29}">
      <dgm:prSet/>
      <dgm:spPr/>
      <dgm:t>
        <a:bodyPr/>
        <a:lstStyle/>
        <a:p>
          <a:endParaRPr lang="ru-RU"/>
        </a:p>
      </dgm:t>
    </dgm:pt>
    <dgm:pt modelId="{E0CDB84B-58D6-4BDE-A97E-71EB70616B20}" type="pres">
      <dgm:prSet presAssocID="{00AE19EA-6471-47F5-9299-83BB7B0CBC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B5C8BC-DF67-4661-B131-EB6DDE74EBB6}" type="pres">
      <dgm:prSet presAssocID="{70952AD9-23FB-4852-9B29-FB91B931C72C}" presName="parentText" presStyleLbl="node1" presStyleIdx="0" presStyleCnt="1" custScaleY="336841" custLinFactNeighborX="0" custLinFactNeighborY="-49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97195C-40DC-4B1D-B558-6DF59247EF60}" type="presOf" srcId="{70952AD9-23FB-4852-9B29-FB91B931C72C}" destId="{43B5C8BC-DF67-4661-B131-EB6DDE74EBB6}" srcOrd="0" destOrd="0" presId="urn:microsoft.com/office/officeart/2005/8/layout/vList2"/>
    <dgm:cxn modelId="{6D964410-5950-4C0C-A03C-400CEAEA7C29}" srcId="{00AE19EA-6471-47F5-9299-83BB7B0CBC37}" destId="{70952AD9-23FB-4852-9B29-FB91B931C72C}" srcOrd="0" destOrd="0" parTransId="{0D1A6B41-F2A8-400C-9481-76AF7F923DCB}" sibTransId="{AF434446-8657-4B2D-9847-CC3F9EF1F915}"/>
    <dgm:cxn modelId="{328E97AE-1DCA-463E-B995-CA8206771EB4}" type="presOf" srcId="{00AE19EA-6471-47F5-9299-83BB7B0CBC37}" destId="{E0CDB84B-58D6-4BDE-A97E-71EB70616B20}" srcOrd="0" destOrd="0" presId="urn:microsoft.com/office/officeart/2005/8/layout/vList2"/>
    <dgm:cxn modelId="{CD2B82C6-437F-4287-9ECD-E3898037374F}" type="presParOf" srcId="{E0CDB84B-58D6-4BDE-A97E-71EB70616B20}" destId="{43B5C8BC-DF67-4661-B131-EB6DDE74EB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0CF560-AC7E-46CF-853A-4237D966BE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FDFEF6-FFC1-4075-AE9F-0479C083CF6E}">
      <dgm:prSet custT="1"/>
      <dgm:spPr>
        <a:solidFill>
          <a:srgbClr val="69B3E7"/>
        </a:solidFill>
      </dgm:spPr>
      <dgm:t>
        <a:bodyPr/>
        <a:lstStyle/>
        <a:p>
          <a:pPr rtl="0"/>
          <a:r>
            <a:rPr lang="ru-RU" sz="1600" dirty="0" smtClean="0"/>
            <a:t>оплату труда сотрудников в размере 1 МРОТ</a:t>
          </a:r>
          <a:endParaRPr lang="ru-RU" sz="1600" dirty="0"/>
        </a:p>
      </dgm:t>
    </dgm:pt>
    <dgm:pt modelId="{115D6244-A4B5-4B1B-AFE0-7ED2492F27CC}" type="parTrans" cxnId="{E0033480-DA8F-4B7E-94CD-24DDDC9A8648}">
      <dgm:prSet/>
      <dgm:spPr/>
      <dgm:t>
        <a:bodyPr/>
        <a:lstStyle/>
        <a:p>
          <a:endParaRPr lang="ru-RU" sz="1600"/>
        </a:p>
      </dgm:t>
    </dgm:pt>
    <dgm:pt modelId="{2694C74C-7ADE-432B-B661-281EA8AF42BF}" type="sibTrans" cxnId="{E0033480-DA8F-4B7E-94CD-24DDDC9A8648}">
      <dgm:prSet/>
      <dgm:spPr/>
      <dgm:t>
        <a:bodyPr/>
        <a:lstStyle/>
        <a:p>
          <a:endParaRPr lang="ru-RU" sz="1600"/>
        </a:p>
      </dgm:t>
    </dgm:pt>
    <dgm:pt modelId="{93444BB5-F9AA-47CD-A0E9-D608B93F8030}" type="pres">
      <dgm:prSet presAssocID="{B60CF560-AC7E-46CF-853A-4237D966BE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5AF94-5893-4666-855B-36CE03399121}" type="pres">
      <dgm:prSet presAssocID="{16FDFEF6-FFC1-4075-AE9F-0479C083CF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3A5075-D109-43A0-AF37-79C395A31EE9}" type="presOf" srcId="{16FDFEF6-FFC1-4075-AE9F-0479C083CF6E}" destId="{3455AF94-5893-4666-855B-36CE03399121}" srcOrd="0" destOrd="0" presId="urn:microsoft.com/office/officeart/2005/8/layout/vList2"/>
    <dgm:cxn modelId="{160C37C1-3055-4B5F-8633-F1C0FFAD3D83}" type="presOf" srcId="{B60CF560-AC7E-46CF-853A-4237D966BE5E}" destId="{93444BB5-F9AA-47CD-A0E9-D608B93F8030}" srcOrd="0" destOrd="0" presId="urn:microsoft.com/office/officeart/2005/8/layout/vList2"/>
    <dgm:cxn modelId="{E0033480-DA8F-4B7E-94CD-24DDDC9A8648}" srcId="{B60CF560-AC7E-46CF-853A-4237D966BE5E}" destId="{16FDFEF6-FFC1-4075-AE9F-0479C083CF6E}" srcOrd="0" destOrd="0" parTransId="{115D6244-A4B5-4B1B-AFE0-7ED2492F27CC}" sibTransId="{2694C74C-7ADE-432B-B661-281EA8AF42BF}"/>
    <dgm:cxn modelId="{D1371BD4-32A7-4128-A6C0-F8DCAFE2F8F4}" type="presParOf" srcId="{93444BB5-F9AA-47CD-A0E9-D608B93F8030}" destId="{3455AF94-5893-4666-855B-36CE033991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C76E6A-E2AF-4703-95B7-1B8D19BE1E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077A5-6754-4DAE-8B38-66A99199C88F}">
      <dgm:prSet custT="1"/>
      <dgm:spPr>
        <a:solidFill>
          <a:srgbClr val="0033A0"/>
        </a:solidFill>
      </dgm:spPr>
      <dgm:t>
        <a:bodyPr/>
        <a:lstStyle/>
        <a:p>
          <a:pPr rtl="0"/>
          <a:r>
            <a:rPr lang="ru-RU" sz="1800" dirty="0" smtClean="0"/>
            <a:t>размещение информации о режиме работы предприятия на платформе «РАБОТА РОССИИ»</a:t>
          </a:r>
          <a:endParaRPr lang="ru-RU" sz="1800" dirty="0"/>
        </a:p>
      </dgm:t>
    </dgm:pt>
    <dgm:pt modelId="{C3270CBC-8C53-481D-A8B7-45D1FE0AB48D}" type="parTrans" cxnId="{35B950DE-7718-4D4D-852B-458644E4432C}">
      <dgm:prSet/>
      <dgm:spPr/>
      <dgm:t>
        <a:bodyPr/>
        <a:lstStyle/>
        <a:p>
          <a:endParaRPr lang="ru-RU"/>
        </a:p>
      </dgm:t>
    </dgm:pt>
    <dgm:pt modelId="{ACF66B51-08C7-41CE-A0D9-361798D569A7}" type="sibTrans" cxnId="{35B950DE-7718-4D4D-852B-458644E4432C}">
      <dgm:prSet/>
      <dgm:spPr/>
      <dgm:t>
        <a:bodyPr/>
        <a:lstStyle/>
        <a:p>
          <a:endParaRPr lang="ru-RU"/>
        </a:p>
      </dgm:t>
    </dgm:pt>
    <dgm:pt modelId="{24E5C093-4142-4214-9CA4-25C39B66547A}" type="pres">
      <dgm:prSet presAssocID="{FAC76E6A-E2AF-4703-95B7-1B8D19BE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B36E12-839B-474A-9135-F0EE193599D5}" type="pres">
      <dgm:prSet presAssocID="{EC1077A5-6754-4DAE-8B38-66A99199C88F}" presName="parentText" presStyleLbl="node1" presStyleIdx="0" presStyleCnt="1" custScaleY="581172" custLinFactY="305329" custLinFactNeighborX="187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D94E4-5F04-4594-902F-504B56675A62}" type="presOf" srcId="{EC1077A5-6754-4DAE-8B38-66A99199C88F}" destId="{78B36E12-839B-474A-9135-F0EE193599D5}" srcOrd="0" destOrd="0" presId="urn:microsoft.com/office/officeart/2005/8/layout/vList2"/>
    <dgm:cxn modelId="{3FE94087-8628-4B8D-B4D4-82CBA23FBD43}" type="presOf" srcId="{FAC76E6A-E2AF-4703-95B7-1B8D19BE1EB8}" destId="{24E5C093-4142-4214-9CA4-25C39B66547A}" srcOrd="0" destOrd="0" presId="urn:microsoft.com/office/officeart/2005/8/layout/vList2"/>
    <dgm:cxn modelId="{35B950DE-7718-4D4D-852B-458644E4432C}" srcId="{FAC76E6A-E2AF-4703-95B7-1B8D19BE1EB8}" destId="{EC1077A5-6754-4DAE-8B38-66A99199C88F}" srcOrd="0" destOrd="0" parTransId="{C3270CBC-8C53-481D-A8B7-45D1FE0AB48D}" sibTransId="{ACF66B51-08C7-41CE-A0D9-361798D569A7}"/>
    <dgm:cxn modelId="{AFE656A1-2401-4E41-9452-24FAFAB7F4AA}" type="presParOf" srcId="{24E5C093-4142-4214-9CA4-25C39B66547A}" destId="{78B36E12-839B-474A-9135-F0EE193599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B726EE-411D-4221-BC65-73AE17810A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256F1-907A-4C7E-A06E-D73DC9F0D0D8}">
      <dgm:prSet/>
      <dgm:spPr>
        <a:solidFill>
          <a:srgbClr val="CF4520"/>
        </a:solidFill>
      </dgm:spPr>
      <dgm:t>
        <a:bodyPr/>
        <a:lstStyle/>
        <a:p>
          <a:pPr rtl="0"/>
          <a:r>
            <a:rPr lang="ru-RU" dirty="0" smtClean="0"/>
            <a:t>Пока идет «перенастройка» предприятия -сотрудники смогут поучаствовать во временных работах</a:t>
          </a:r>
          <a:endParaRPr lang="ru-RU" dirty="0"/>
        </a:p>
      </dgm:t>
    </dgm:pt>
    <dgm:pt modelId="{7CDFFA47-2EA8-4ABA-A1CD-7273439C6E0F}" type="parTrans" cxnId="{E79A6189-EA04-4A9F-9FC9-427102171F82}">
      <dgm:prSet/>
      <dgm:spPr/>
      <dgm:t>
        <a:bodyPr/>
        <a:lstStyle/>
        <a:p>
          <a:endParaRPr lang="ru-RU"/>
        </a:p>
      </dgm:t>
    </dgm:pt>
    <dgm:pt modelId="{2ED118AD-53BD-4BF5-BE05-B54824138A7B}" type="sibTrans" cxnId="{E79A6189-EA04-4A9F-9FC9-427102171F82}">
      <dgm:prSet/>
      <dgm:spPr/>
      <dgm:t>
        <a:bodyPr/>
        <a:lstStyle/>
        <a:p>
          <a:endParaRPr lang="ru-RU"/>
        </a:p>
      </dgm:t>
    </dgm:pt>
    <dgm:pt modelId="{2EE54219-C049-457B-88F0-2FB5EA4FAB5C}" type="pres">
      <dgm:prSet presAssocID="{3CB726EE-411D-4221-BC65-73AE17810A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CC263C-9228-4F5A-80B5-BCB5180C98BA}" type="pres">
      <dgm:prSet presAssocID="{4C3256F1-907A-4C7E-A06E-D73DC9F0D0D8}" presName="parentText" presStyleLbl="node1" presStyleIdx="0" presStyleCnt="1" custLinFactNeighborY="180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9A6189-EA04-4A9F-9FC9-427102171F82}" srcId="{3CB726EE-411D-4221-BC65-73AE17810ABF}" destId="{4C3256F1-907A-4C7E-A06E-D73DC9F0D0D8}" srcOrd="0" destOrd="0" parTransId="{7CDFFA47-2EA8-4ABA-A1CD-7273439C6E0F}" sibTransId="{2ED118AD-53BD-4BF5-BE05-B54824138A7B}"/>
    <dgm:cxn modelId="{55BA825B-28CF-4FC3-B78E-D0A35F10E056}" type="presOf" srcId="{3CB726EE-411D-4221-BC65-73AE17810ABF}" destId="{2EE54219-C049-457B-88F0-2FB5EA4FAB5C}" srcOrd="0" destOrd="0" presId="urn:microsoft.com/office/officeart/2005/8/layout/vList2"/>
    <dgm:cxn modelId="{503FB39B-BED6-4EB1-A92E-1B29834E6710}" type="presOf" srcId="{4C3256F1-907A-4C7E-A06E-D73DC9F0D0D8}" destId="{52CC263C-9228-4F5A-80B5-BCB5180C98BA}" srcOrd="0" destOrd="0" presId="urn:microsoft.com/office/officeart/2005/8/layout/vList2"/>
    <dgm:cxn modelId="{CCE61C79-A9EF-4E8F-8D32-D0A334369DF0}" type="presParOf" srcId="{2EE54219-C049-457B-88F0-2FB5EA4FAB5C}" destId="{52CC263C-9228-4F5A-80B5-BCB5180C98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36E12-839B-474A-9135-F0EE193599D5}">
      <dsp:nvSpPr>
        <dsp:cNvPr id="0" name=""/>
        <dsp:cNvSpPr/>
      </dsp:nvSpPr>
      <dsp:spPr>
        <a:xfrm>
          <a:off x="0" y="0"/>
          <a:ext cx="2544963" cy="1798407"/>
        </a:xfrm>
        <a:prstGeom prst="roundRect">
          <a:avLst/>
        </a:prstGeom>
        <a:solidFill>
          <a:srgbClr val="69B3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размещение информации о режиме работы предприятия на платформе «РАБОТА В РОССИИ»</a:t>
          </a:r>
          <a:endParaRPr lang="ru-RU" sz="1800" kern="1200" dirty="0"/>
        </a:p>
      </dsp:txBody>
      <dsp:txXfrm>
        <a:off x="87791" y="87791"/>
        <a:ext cx="2369381" cy="16228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36E12-839B-474A-9135-F0EE193599D5}">
      <dsp:nvSpPr>
        <dsp:cNvPr id="0" name=""/>
        <dsp:cNvSpPr/>
      </dsp:nvSpPr>
      <dsp:spPr>
        <a:xfrm>
          <a:off x="0" y="894"/>
          <a:ext cx="5073328" cy="915504"/>
        </a:xfrm>
        <a:prstGeom prst="roundRect">
          <a:avLst/>
        </a:prstGeom>
        <a:solidFill>
          <a:srgbClr val="0033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размещение вакансий на платформе «РАБОТА РОССИИ»</a:t>
          </a:r>
          <a:endParaRPr lang="ru-RU" sz="1800" kern="1200" dirty="0"/>
        </a:p>
      </dsp:txBody>
      <dsp:txXfrm>
        <a:off x="44691" y="45585"/>
        <a:ext cx="4983946" cy="8261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5C150-0622-4708-BF3F-6C54A48F9015}">
      <dsp:nvSpPr>
        <dsp:cNvPr id="0" name=""/>
        <dsp:cNvSpPr/>
      </dsp:nvSpPr>
      <dsp:spPr>
        <a:xfrm>
          <a:off x="0" y="958"/>
          <a:ext cx="6990786" cy="98063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Montserrat Medium" panose="00000600000000000000" pitchFamily="2" charset="-52"/>
            </a:rPr>
            <a:t>Господдержка работодателей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Montserrat Medium" panose="00000600000000000000" pitchFamily="2" charset="-52"/>
            </a:rPr>
            <a:t>Фондом социального страхования при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Montserrat Medium" panose="00000600000000000000" pitchFamily="2" charset="-52"/>
            </a:rPr>
            <a:t>трудоустройстве отдельных категорий граждан : </a:t>
          </a:r>
          <a:endParaRPr lang="ru-RU" sz="1600" kern="1200" dirty="0">
            <a:latin typeface="Montserrat Medium" panose="00000600000000000000" pitchFamily="2" charset="-52"/>
          </a:endParaRPr>
        </a:p>
      </dsp:txBody>
      <dsp:txXfrm>
        <a:off x="47871" y="48829"/>
        <a:ext cx="6895044" cy="8848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5AF94-5893-4666-855B-36CE03399121}">
      <dsp:nvSpPr>
        <dsp:cNvPr id="0" name=""/>
        <dsp:cNvSpPr/>
      </dsp:nvSpPr>
      <dsp:spPr>
        <a:xfrm>
          <a:off x="0" y="14242"/>
          <a:ext cx="3863143" cy="542880"/>
        </a:xfrm>
        <a:prstGeom prst="roundRect">
          <a:avLst/>
        </a:prstGeom>
        <a:solidFill>
          <a:srgbClr val="69B3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размере 1 МРОТ в течение  3-х месяцев</a:t>
          </a:r>
          <a:endParaRPr lang="ru-RU" sz="1600" kern="1200" dirty="0"/>
        </a:p>
      </dsp:txBody>
      <dsp:txXfrm>
        <a:off x="26501" y="40743"/>
        <a:ext cx="3810141" cy="489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60662-D53B-49FE-8F1B-B44AE714CC63}">
      <dsp:nvSpPr>
        <dsp:cNvPr id="0" name=""/>
        <dsp:cNvSpPr/>
      </dsp:nvSpPr>
      <dsp:spPr>
        <a:xfrm>
          <a:off x="0" y="0"/>
          <a:ext cx="4541599" cy="872519"/>
        </a:xfrm>
        <a:prstGeom prst="roundRect">
          <a:avLst/>
        </a:prstGeom>
        <a:solidFill>
          <a:srgbClr val="0033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Сотрудники смогут получить новые знания или обучиться работе на новом оборудовании</a:t>
          </a:r>
          <a:endParaRPr lang="ru-RU" sz="1800" kern="1200" dirty="0"/>
        </a:p>
      </dsp:txBody>
      <dsp:txXfrm>
        <a:off x="42593" y="42593"/>
        <a:ext cx="4456413" cy="787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F3486-AB6E-4E9F-9AA0-0725B89B6121}">
      <dsp:nvSpPr>
        <dsp:cNvPr id="0" name=""/>
        <dsp:cNvSpPr/>
      </dsp:nvSpPr>
      <dsp:spPr>
        <a:xfrm>
          <a:off x="0" y="7"/>
          <a:ext cx="2295471" cy="584760"/>
        </a:xfrm>
        <a:prstGeom prst="roundRect">
          <a:avLst/>
        </a:prstGeom>
        <a:solidFill>
          <a:srgbClr val="69B3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переобучение одного сотрудника</a:t>
          </a:r>
          <a:endParaRPr lang="ru-RU" sz="1800" kern="1200" dirty="0"/>
        </a:p>
      </dsp:txBody>
      <dsp:txXfrm>
        <a:off x="28546" y="28553"/>
        <a:ext cx="2238379" cy="527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9F4E5-887E-41AC-9425-443A389E76B0}">
      <dsp:nvSpPr>
        <dsp:cNvPr id="0" name=""/>
        <dsp:cNvSpPr/>
      </dsp:nvSpPr>
      <dsp:spPr>
        <a:xfrm>
          <a:off x="0" y="871"/>
          <a:ext cx="4548545" cy="89191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Доля занятых по истечении 3-х месяцев после обучения</a:t>
          </a:r>
          <a:endParaRPr lang="ru-RU" sz="1800" kern="1200" dirty="0"/>
        </a:p>
      </dsp:txBody>
      <dsp:txXfrm>
        <a:off x="43540" y="44411"/>
        <a:ext cx="4461465" cy="804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C263C-9228-4F5A-80B5-BCB5180C98BA}">
      <dsp:nvSpPr>
        <dsp:cNvPr id="0" name=""/>
        <dsp:cNvSpPr/>
      </dsp:nvSpPr>
      <dsp:spPr>
        <a:xfrm>
          <a:off x="0" y="3581"/>
          <a:ext cx="5079213" cy="823680"/>
        </a:xfrm>
        <a:prstGeom prst="roundRect">
          <a:avLst/>
        </a:prstGeom>
        <a:solidFill>
          <a:srgbClr val="0033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наличие работников, находящихся под риском увольнения</a:t>
          </a:r>
          <a:endParaRPr lang="ru-RU" sz="1800" kern="1200" dirty="0"/>
        </a:p>
      </dsp:txBody>
      <dsp:txXfrm>
        <a:off x="40209" y="43790"/>
        <a:ext cx="4998795" cy="743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5C8BC-DF67-4661-B131-EB6DDE74EBB6}">
      <dsp:nvSpPr>
        <dsp:cNvPr id="0" name=""/>
        <dsp:cNvSpPr/>
      </dsp:nvSpPr>
      <dsp:spPr>
        <a:xfrm>
          <a:off x="0" y="0"/>
          <a:ext cx="5166389" cy="554703"/>
        </a:xfrm>
        <a:prstGeom prst="roundRect">
          <a:avLst/>
        </a:prstGeom>
        <a:solidFill>
          <a:srgbClr val="69B3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материально-техническое оснащение 1-го рабочего места работника не более 10 000 рублей на весь период</a:t>
          </a:r>
          <a:endParaRPr lang="ru-RU" sz="1600" kern="1200" dirty="0"/>
        </a:p>
      </dsp:txBody>
      <dsp:txXfrm>
        <a:off x="27078" y="27078"/>
        <a:ext cx="5112233" cy="5005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5AF94-5893-4666-855B-36CE03399121}">
      <dsp:nvSpPr>
        <dsp:cNvPr id="0" name=""/>
        <dsp:cNvSpPr/>
      </dsp:nvSpPr>
      <dsp:spPr>
        <a:xfrm>
          <a:off x="0" y="8221"/>
          <a:ext cx="5166389" cy="542880"/>
        </a:xfrm>
        <a:prstGeom prst="roundRect">
          <a:avLst/>
        </a:prstGeom>
        <a:solidFill>
          <a:srgbClr val="69B3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оплату труда сотрудников в размере 1 МРОТ</a:t>
          </a:r>
          <a:endParaRPr lang="ru-RU" sz="1600" kern="1200" dirty="0"/>
        </a:p>
      </dsp:txBody>
      <dsp:txXfrm>
        <a:off x="26501" y="34722"/>
        <a:ext cx="5113387" cy="489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36E12-839B-474A-9135-F0EE193599D5}">
      <dsp:nvSpPr>
        <dsp:cNvPr id="0" name=""/>
        <dsp:cNvSpPr/>
      </dsp:nvSpPr>
      <dsp:spPr>
        <a:xfrm>
          <a:off x="0" y="894"/>
          <a:ext cx="5073328" cy="915504"/>
        </a:xfrm>
        <a:prstGeom prst="roundRect">
          <a:avLst/>
        </a:prstGeom>
        <a:solidFill>
          <a:srgbClr val="0033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размещение информации о режиме работы предприятия на платформе «РАБОТА РОССИИ»</a:t>
          </a:r>
          <a:endParaRPr lang="ru-RU" sz="1800" kern="1200" dirty="0"/>
        </a:p>
      </dsp:txBody>
      <dsp:txXfrm>
        <a:off x="44691" y="45585"/>
        <a:ext cx="4983946" cy="8261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C263C-9228-4F5A-80B5-BCB5180C98BA}">
      <dsp:nvSpPr>
        <dsp:cNvPr id="0" name=""/>
        <dsp:cNvSpPr/>
      </dsp:nvSpPr>
      <dsp:spPr>
        <a:xfrm>
          <a:off x="0" y="114956"/>
          <a:ext cx="5629731" cy="716040"/>
        </a:xfrm>
        <a:prstGeom prst="roundRect">
          <a:avLst/>
        </a:prstGeom>
        <a:solidFill>
          <a:srgbClr val="CF45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Пока идет «перенастройка» предприятия -сотрудники смогут поучаствовать во временных работах</a:t>
          </a:r>
          <a:endParaRPr lang="ru-RU" sz="1800" kern="1200" dirty="0"/>
        </a:p>
      </dsp:txBody>
      <dsp:txXfrm>
        <a:off x="34954" y="149910"/>
        <a:ext cx="5559823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0.emf"/><Relationship Id="rId5" Type="http://schemas.openxmlformats.org/officeDocument/2006/relationships/image" Target="../media/image1.emf"/><Relationship Id="rId4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8853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8" cy="498853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r">
              <a:defRPr sz="1200"/>
            </a:lvl1pPr>
          </a:lstStyle>
          <a:p>
            <a:fld id="{1F70B073-F7B9-4DF8-BEB7-6E7843953AD9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4" tIns="46182" rIns="92364" bIns="461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2364" tIns="46182" rIns="92364" bIns="461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8" cy="498852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3"/>
            <a:ext cx="2929838" cy="498852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r">
              <a:defRPr sz="1200"/>
            </a:lvl1pPr>
          </a:lstStyle>
          <a:p>
            <a:fld id="{87A67C11-FD86-4AA0-8FA9-940D1575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8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67C11-FD86-4AA0-8FA9-940D157574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2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67C11-FD86-4AA0-8FA9-940D157574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7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67C11-FD86-4AA0-8FA9-940D157574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7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67C11-FD86-4AA0-8FA9-940D157574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4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67C11-FD86-4AA0-8FA9-940D157574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2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76C4F-B457-41AA-8D21-0CE3D37CAB0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9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1681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624EA-10E4-43E9-A144-2E79A55DAC32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1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44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762000" y="63515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B8966A-6B2A-414F-A4B0-A1CA1757CF58}" type="slidenum">
              <a:rPr lang="ru-RU" sz="900" smtClean="0">
                <a:solidFill>
                  <a:srgbClr val="0033A0"/>
                </a:solidFill>
                <a:latin typeface="Montserrat Medium" panose="00000600000000000000" pitchFamily="2" charset="-52"/>
              </a:rPr>
              <a:pPr/>
              <a:t>‹#›</a:t>
            </a:fld>
            <a:endParaRPr lang="ru-RU" sz="9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871681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5CD58-FCBC-4863-920F-C013157320B9}" type="datetime1">
              <a:rPr lang="ru-RU" smtClean="0"/>
              <a:t>07.07.2022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26" Type="http://schemas.microsoft.com/office/2007/relationships/diagramDrawing" Target="../diagrams/drawing4.xml"/><Relationship Id="rId3" Type="http://schemas.openxmlformats.org/officeDocument/2006/relationships/notesSlide" Target="../notesSlides/notesSlide2.xml"/><Relationship Id="rId21" Type="http://schemas.microsoft.com/office/2007/relationships/diagramDrawing" Target="../diagrams/drawing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5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29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24" Type="http://schemas.openxmlformats.org/officeDocument/2006/relationships/diagramQuickStyle" Target="../diagrams/quickStyle4.xml"/><Relationship Id="rId5" Type="http://schemas.openxmlformats.org/officeDocument/2006/relationships/image" Target="../media/image1.emf"/><Relationship Id="rId15" Type="http://schemas.openxmlformats.org/officeDocument/2006/relationships/diagramColors" Target="../diagrams/colors2.xml"/><Relationship Id="rId23" Type="http://schemas.openxmlformats.org/officeDocument/2006/relationships/diagramLayout" Target="../diagrams/layout4.xml"/><Relationship Id="rId28" Type="http://schemas.openxmlformats.org/officeDocument/2006/relationships/image" Target="../media/image6.emf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4" Type="http://schemas.openxmlformats.org/officeDocument/2006/relationships/oleObject" Target="../embeddings/oleObject2.bin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diagramData" Target="../diagrams/data4.xml"/><Relationship Id="rId27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Data" Target="../diagrams/data7.xml"/><Relationship Id="rId26" Type="http://schemas.openxmlformats.org/officeDocument/2006/relationships/diagramLayout" Target="../diagrams/layout8.xml"/><Relationship Id="rId3" Type="http://schemas.openxmlformats.org/officeDocument/2006/relationships/notesSlide" Target="../notesSlides/notesSlide3.xml"/><Relationship Id="rId21" Type="http://schemas.openxmlformats.org/officeDocument/2006/relationships/diagramColors" Target="../diagrams/colors7.xml"/><Relationship Id="rId34" Type="http://schemas.microsoft.com/office/2007/relationships/diagramDrawing" Target="../diagrams/drawing9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7.png"/><Relationship Id="rId25" Type="http://schemas.openxmlformats.org/officeDocument/2006/relationships/diagramData" Target="../diagrams/data8.xml"/><Relationship Id="rId33" Type="http://schemas.openxmlformats.org/officeDocument/2006/relationships/diagramColors" Target="../diagrams/colors9.xml"/><Relationship Id="rId2" Type="http://schemas.openxmlformats.org/officeDocument/2006/relationships/slideLayout" Target="../slideLayouts/slideLayout1.xml"/><Relationship Id="rId16" Type="http://schemas.microsoft.com/office/2007/relationships/diagramDrawing" Target="../diagrams/drawing6.xml"/><Relationship Id="rId20" Type="http://schemas.openxmlformats.org/officeDocument/2006/relationships/diagramQuickStyle" Target="../diagrams/quickStyle7.xml"/><Relationship Id="rId29" Type="http://schemas.microsoft.com/office/2007/relationships/diagramDrawing" Target="../diagrams/drawin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microsoft.com/office/2007/relationships/diagramDrawing" Target="../diagrams/drawing5.xml"/><Relationship Id="rId24" Type="http://schemas.openxmlformats.org/officeDocument/2006/relationships/image" Target="../media/image9.emf"/><Relationship Id="rId32" Type="http://schemas.openxmlformats.org/officeDocument/2006/relationships/diagramQuickStyle" Target="../diagrams/quickStyle9.xml"/><Relationship Id="rId5" Type="http://schemas.openxmlformats.org/officeDocument/2006/relationships/oleObject" Target="../embeddings/oleObject4.bin"/><Relationship Id="rId15" Type="http://schemas.openxmlformats.org/officeDocument/2006/relationships/diagramColors" Target="../diagrams/colors6.xml"/><Relationship Id="rId23" Type="http://schemas.openxmlformats.org/officeDocument/2006/relationships/oleObject" Target="../embeddings/oleObject5.bin"/><Relationship Id="rId28" Type="http://schemas.openxmlformats.org/officeDocument/2006/relationships/diagramColors" Target="../diagrams/colors8.xml"/><Relationship Id="rId10" Type="http://schemas.openxmlformats.org/officeDocument/2006/relationships/diagramColors" Target="../diagrams/colors5.xml"/><Relationship Id="rId19" Type="http://schemas.openxmlformats.org/officeDocument/2006/relationships/diagramLayout" Target="../diagrams/layout7.xml"/><Relationship Id="rId31" Type="http://schemas.openxmlformats.org/officeDocument/2006/relationships/diagramLayout" Target="../diagrams/layout9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microsoft.com/office/2007/relationships/diagramDrawing" Target="../diagrams/drawing7.xml"/><Relationship Id="rId27" Type="http://schemas.openxmlformats.org/officeDocument/2006/relationships/diagramQuickStyle" Target="../diagrams/quickStyle8.xml"/><Relationship Id="rId30" Type="http://schemas.openxmlformats.org/officeDocument/2006/relationships/diagramData" Target="../diagrams/data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0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emf"/><Relationship Id="rId12" Type="http://schemas.openxmlformats.org/officeDocument/2006/relationships/diagramColors" Target="../diagrams/colors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diagramQuickStyle" Target="../diagrams/quickStyle10.xml"/><Relationship Id="rId5" Type="http://schemas.openxmlformats.org/officeDocument/2006/relationships/image" Target="../media/image1.emf"/><Relationship Id="rId10" Type="http://schemas.openxmlformats.org/officeDocument/2006/relationships/diagramLayout" Target="../diagrams/layout10.xml"/><Relationship Id="rId4" Type="http://schemas.openxmlformats.org/officeDocument/2006/relationships/oleObject" Target="../embeddings/oleObject6.bin"/><Relationship Id="rId9" Type="http://schemas.openxmlformats.org/officeDocument/2006/relationships/diagramData" Target="../diagrams/data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diagramLayout" Target="../diagrams/layout11.xml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diagramData" Target="../diagrams/data11.xml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.emf"/><Relationship Id="rId10" Type="http://schemas.microsoft.com/office/2007/relationships/diagramDrawing" Target="../diagrams/drawing11.xml"/><Relationship Id="rId4" Type="http://schemas.openxmlformats.org/officeDocument/2006/relationships/oleObject" Target="../embeddings/oleObject8.bin"/><Relationship Id="rId9" Type="http://schemas.openxmlformats.org/officeDocument/2006/relationships/diagramColors" Target="../diagrams/colors11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7.bin"/><Relationship Id="rId18" Type="http://schemas.openxmlformats.org/officeDocument/2006/relationships/diagramColors" Target="../diagrams/colors12.xml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.emf"/><Relationship Id="rId1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2.xml"/><Relationship Id="rId16" Type="http://schemas.openxmlformats.org/officeDocument/2006/relationships/diagramLayout" Target="../diagrams/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diagramData" Target="../diagrams/data12.xml"/><Relationship Id="rId10" Type="http://schemas.openxmlformats.org/officeDocument/2006/relationships/image" Target="../media/image19.emf"/><Relationship Id="rId19" Type="http://schemas.microsoft.com/office/2007/relationships/diagramDrawing" Target="../diagrams/drawing12.xml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17.emf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2071" y="1506676"/>
            <a:ext cx="62329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32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Times New Roman" pitchFamily="18" charset="0"/>
              </a:rPr>
              <a:t>Меры поддержки и стимулирования работодателей Владимирской области</a:t>
            </a:r>
            <a:endParaRPr lang="ru-RU" sz="3200" b="1" dirty="0">
              <a:solidFill>
                <a:srgbClr val="0033A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423605" y="328474"/>
            <a:ext cx="0" cy="67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2071" y="5352641"/>
            <a:ext cx="1492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9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Департамент труда </a:t>
            </a:r>
            <a:r>
              <a:rPr lang="ru-RU" sz="900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и занятости населения Владимирской области</a:t>
            </a:r>
            <a:endParaRPr lang="ru-RU" sz="900" dirty="0">
              <a:solidFill>
                <a:srgbClr val="0033A0"/>
              </a:solidFill>
              <a:latin typeface="Montserrat Medium" panose="00000600000000000000" pitchFamily="2" charset="-52"/>
              <a:cs typeface="Arial" panose="020B0604020202020204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312157"/>
              </p:ext>
            </p:extLst>
          </p:nvPr>
        </p:nvGraphicFramePr>
        <p:xfrm>
          <a:off x="428833" y="282594"/>
          <a:ext cx="1669148" cy="7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8" name="CorelDRAW" r:id="rId4" imgW="381258" imgH="167551" progId="CorelDraw.Graphic.21">
                  <p:embed/>
                </p:oleObj>
              </mc:Choice>
              <mc:Fallback>
                <p:oleObj name="CorelDRAW" r:id="rId4" imgW="381258" imgH="16755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833" y="282594"/>
                        <a:ext cx="1669148" cy="76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7620000" y="827378"/>
            <a:ext cx="3905605" cy="5379458"/>
            <a:chOff x="7620000" y="827378"/>
            <a:chExt cx="3905605" cy="537945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1999118"/>
              <a:ext cx="3566738" cy="420771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245" y="1673868"/>
              <a:ext cx="1361360" cy="1608427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528" y="827378"/>
              <a:ext cx="1363408" cy="160842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6"/>
          <a:stretch/>
        </p:blipFill>
        <p:spPr>
          <a:xfrm>
            <a:off x="7440902" y="1014139"/>
            <a:ext cx="3681384" cy="51926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02" y="274201"/>
            <a:ext cx="789736" cy="789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3336" y="373435"/>
            <a:ext cx="217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A0"/>
                </a:solidFill>
                <a:latin typeface="Montserrat SemiBold" panose="00000700000000000000" pitchFamily="2" charset="-52"/>
              </a:rPr>
              <a:t>ВЛАДИМИРСКАЯ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Montserrat SemiBold" panose="00000700000000000000" pitchFamily="2" charset="-52"/>
              </a:rPr>
              <a:t>ОБЛАСТЬ</a:t>
            </a:r>
            <a:endParaRPr lang="ru-RU" sz="1600" dirty="0">
              <a:solidFill>
                <a:srgbClr val="0033A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0880878" y="6354716"/>
            <a:ext cx="8819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en-US" sz="900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dtzn.avo.ru</a:t>
            </a:r>
            <a:endParaRPr lang="ru-RU" sz="900" dirty="0">
              <a:solidFill>
                <a:srgbClr val="0033A0"/>
              </a:solidFill>
              <a:latin typeface="Montserrat Medium" panose="000006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52071" y="3610487"/>
            <a:ext cx="2369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3600" b="1" dirty="0" smtClean="0">
                <a:solidFill>
                  <a:srgbClr val="CF452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2022 год</a:t>
            </a:r>
            <a:endParaRPr lang="ru-RU" sz="3600" dirty="0">
              <a:solidFill>
                <a:srgbClr val="CF4520"/>
              </a:solidFill>
              <a:latin typeface="Montserrat Medium" panose="000006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569424"/>
              </p:ext>
            </p:extLst>
          </p:nvPr>
        </p:nvGraphicFramePr>
        <p:xfrm>
          <a:off x="10005833" y="5933280"/>
          <a:ext cx="1669148" cy="7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CorelDRAW" r:id="rId4" imgW="381258" imgH="167551" progId="CorelDraw.Graphic.21">
                  <p:embed/>
                </p:oleObj>
              </mc:Choice>
              <mc:Fallback>
                <p:oleObj name="CorelDRAW" r:id="rId4" imgW="381258" imgH="16755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05833" y="5933280"/>
                        <a:ext cx="1669148" cy="76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86924" y="187631"/>
            <a:ext cx="9351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3200" b="1" dirty="0" smtClean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cs typeface="Times New Roman" pitchFamily="18" charset="0"/>
              </a:rPr>
              <a:t>Субсидии на переобучение</a:t>
            </a:r>
            <a:endParaRPr lang="ru-RU" sz="3200" b="1" dirty="0">
              <a:solidFill>
                <a:srgbClr val="003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9" y="1333130"/>
            <a:ext cx="1324988" cy="1566266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04436122"/>
              </p:ext>
            </p:extLst>
          </p:nvPr>
        </p:nvGraphicFramePr>
        <p:xfrm>
          <a:off x="7460870" y="2137363"/>
          <a:ext cx="2544963" cy="180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58491105"/>
              </p:ext>
            </p:extLst>
          </p:nvPr>
        </p:nvGraphicFramePr>
        <p:xfrm>
          <a:off x="3998329" y="4280299"/>
          <a:ext cx="4541599" cy="975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83515" y="1524138"/>
            <a:ext cx="1807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3200" b="1" dirty="0" smtClean="0">
                <a:solidFill>
                  <a:srgbClr val="CF4520"/>
                </a:solidFill>
                <a:latin typeface="Montserrat Black" panose="00000A00000000000000" pitchFamily="2" charset="-52"/>
                <a:cs typeface="Times New Roman" pitchFamily="18" charset="0"/>
              </a:rPr>
              <a:t>59 580</a:t>
            </a:r>
            <a:endParaRPr lang="ru-RU" sz="3200" b="1" dirty="0">
              <a:solidFill>
                <a:srgbClr val="CF4520"/>
              </a:solidFill>
              <a:latin typeface="Montserrat Black" panose="00000A00000000000000" pitchFamily="2" charset="-52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7786" y="1814758"/>
            <a:ext cx="11038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Размер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субсидии</a:t>
            </a:r>
            <a:endParaRPr lang="ru-RU" sz="1400" dirty="0">
              <a:solidFill>
                <a:schemeClr val="bg1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897225258"/>
              </p:ext>
            </p:extLst>
          </p:nvPr>
        </p:nvGraphicFramePr>
        <p:xfrm>
          <a:off x="2183515" y="2126911"/>
          <a:ext cx="2295471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69029520"/>
              </p:ext>
            </p:extLst>
          </p:nvPr>
        </p:nvGraphicFramePr>
        <p:xfrm>
          <a:off x="3991383" y="5415605"/>
          <a:ext cx="4548545" cy="89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952503"/>
              </p:ext>
            </p:extLst>
          </p:nvPr>
        </p:nvGraphicFramePr>
        <p:xfrm>
          <a:off x="1454523" y="2930269"/>
          <a:ext cx="2167236" cy="357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CorelDRAW" r:id="rId27" imgW="2743889" imgH="4520431" progId="CorelDraw.Graphic.21">
                  <p:embed/>
                </p:oleObj>
              </mc:Choice>
              <mc:Fallback>
                <p:oleObj name="CorelDRAW" r:id="rId27" imgW="2743889" imgH="452043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454523" y="2930269"/>
                        <a:ext cx="2167236" cy="357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04508" y="727538"/>
            <a:ext cx="11687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2000" dirty="0" smtClean="0">
                <a:solidFill>
                  <a:srgbClr val="0033A0"/>
                </a:solidFill>
                <a:latin typeface="Montserrat Medium" panose="00000600000000000000" pitchFamily="2" charset="-52"/>
                <a:cs typeface="Times New Roman" pitchFamily="18" charset="0"/>
              </a:rPr>
              <a:t>работников промышленных предприятий, находящихся под риском увольнения</a:t>
            </a:r>
            <a:endParaRPr lang="ru-RU" sz="2000" dirty="0">
              <a:solidFill>
                <a:srgbClr val="0033A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733050" y="1662636"/>
            <a:ext cx="1103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400" dirty="0" smtClean="0">
                <a:solidFill>
                  <a:srgbClr val="CF4520"/>
                </a:solidFill>
                <a:latin typeface="Montserrat Medium" panose="00000600000000000000" pitchFamily="2" charset="-52"/>
                <a:cs typeface="Times New Roman" pitchFamily="18" charset="0"/>
              </a:rPr>
              <a:t>рублей</a:t>
            </a:r>
            <a:endParaRPr lang="ru-RU" sz="1400" dirty="0">
              <a:solidFill>
                <a:srgbClr val="CF452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24" y="2146899"/>
            <a:ext cx="1324988" cy="1566266"/>
          </a:xfrm>
          <a:prstGeom prst="rect">
            <a:avLst/>
          </a:prstGeom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874136" y="2603810"/>
            <a:ext cx="1216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Условия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получения</a:t>
            </a:r>
            <a:endParaRPr lang="ru-RU" sz="1400" dirty="0">
              <a:solidFill>
                <a:schemeClr val="bg1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71" y="5094856"/>
            <a:ext cx="1191162" cy="1407341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496137" y="5506140"/>
            <a:ext cx="1408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Montserrat Black" panose="00000A00000000000000" pitchFamily="2" charset="-52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chemeClr val="bg1"/>
                </a:solidFill>
                <a:latin typeface="Montserrat Black" panose="00000A00000000000000" pitchFamily="2" charset="-52"/>
                <a:cs typeface="Times New Roman" pitchFamily="18" charset="0"/>
              </a:rPr>
              <a:t> 85%</a:t>
            </a:r>
            <a:endParaRPr lang="ru-RU" sz="3200" b="1" dirty="0">
              <a:solidFill>
                <a:schemeClr val="bg1"/>
              </a:solidFill>
              <a:latin typeface="Montserrat Black" panose="00000A00000000000000" pitchFamily="2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86" y="3906815"/>
            <a:ext cx="1294805" cy="1529794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569424"/>
              </p:ext>
            </p:extLst>
          </p:nvPr>
        </p:nvGraphicFramePr>
        <p:xfrm>
          <a:off x="10005833" y="5933280"/>
          <a:ext cx="1669148" cy="7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6" name="CorelDRAW" r:id="rId5" imgW="381258" imgH="167551" progId="CorelDraw.Graphic.21">
                  <p:embed/>
                </p:oleObj>
              </mc:Choice>
              <mc:Fallback>
                <p:oleObj name="CorelDRAW" r:id="rId5" imgW="381258" imgH="16755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05833" y="5933280"/>
                        <a:ext cx="1669148" cy="76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92827" y="70031"/>
            <a:ext cx="10811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3200" b="1" dirty="0" smtClean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cs typeface="Times New Roman" pitchFamily="18" charset="0"/>
              </a:rPr>
              <a:t>Субсидии на организацию временных работ</a:t>
            </a:r>
            <a:endParaRPr lang="ru-RU" sz="3200" b="1" dirty="0">
              <a:solidFill>
                <a:srgbClr val="003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9685147"/>
              </p:ext>
            </p:extLst>
          </p:nvPr>
        </p:nvGraphicFramePr>
        <p:xfrm>
          <a:off x="5416689" y="3840869"/>
          <a:ext cx="5079213" cy="83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6853151"/>
              </p:ext>
            </p:extLst>
          </p:nvPr>
        </p:nvGraphicFramePr>
        <p:xfrm>
          <a:off x="6691038" y="2789725"/>
          <a:ext cx="5166389" cy="55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611147" y="1420877"/>
            <a:ext cx="506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dirty="0" smtClean="0">
                <a:solidFill>
                  <a:srgbClr val="C00000"/>
                </a:solidFill>
                <a:latin typeface="Montserrat Medium" panose="00000600000000000000" pitchFamily="2" charset="-52"/>
                <a:cs typeface="Times New Roman" pitchFamily="18" charset="0"/>
              </a:rPr>
              <a:t>В течение 3-х месяцев финансовое обеспечение затрат на:</a:t>
            </a:r>
            <a:endParaRPr lang="ru-RU" dirty="0">
              <a:solidFill>
                <a:srgbClr val="C0000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22" y="2327046"/>
            <a:ext cx="702985" cy="83099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74890493"/>
              </p:ext>
            </p:extLst>
          </p:nvPr>
        </p:nvGraphicFramePr>
        <p:xfrm>
          <a:off x="6691038" y="2120790"/>
          <a:ext cx="5166389" cy="55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22740"/>
              </p:ext>
            </p:extLst>
          </p:nvPr>
        </p:nvGraphicFramePr>
        <p:xfrm>
          <a:off x="533652" y="2257416"/>
          <a:ext cx="3065520" cy="376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7" name="CorelDRAW" r:id="rId23" imgW="3000816" imgH="3682333" progId="CorelDraw.Graphic.21">
                  <p:embed/>
                </p:oleObj>
              </mc:Choice>
              <mc:Fallback>
                <p:oleObj name="CorelDRAW" r:id="rId23" imgW="3000816" imgH="368233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3652" y="2257416"/>
                        <a:ext cx="3065520" cy="376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54371" y="615954"/>
            <a:ext cx="9902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20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033A0"/>
                </a:solidFill>
                <a:latin typeface="Montserrat Medium" panose="00000600000000000000" pitchFamily="2" charset="-52"/>
                <a:cs typeface="Times New Roman" pitchFamily="18" charset="0"/>
              </a:rPr>
              <a:t>ля работников, находящихся под риском увольнения</a:t>
            </a:r>
            <a:endParaRPr lang="ru-RU" sz="2000" dirty="0">
              <a:solidFill>
                <a:srgbClr val="0033A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965887839"/>
              </p:ext>
            </p:extLst>
          </p:nvPr>
        </p:nvGraphicFramePr>
        <p:xfrm>
          <a:off x="5416689" y="4803216"/>
          <a:ext cx="5073329" cy="91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989110" y="4352271"/>
            <a:ext cx="1216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Условия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получения</a:t>
            </a:r>
            <a:endParaRPr lang="ru-RU" sz="1400" dirty="0">
              <a:solidFill>
                <a:schemeClr val="bg1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094021890"/>
              </p:ext>
            </p:extLst>
          </p:nvPr>
        </p:nvGraphicFramePr>
        <p:xfrm>
          <a:off x="454371" y="1038089"/>
          <a:ext cx="5629731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  <p:extLst>
      <p:ext uri="{BB962C8B-B14F-4D97-AF65-F5344CB8AC3E}">
        <p14:creationId xmlns:p14="http://schemas.microsoft.com/office/powerpoint/2010/main" val="4968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569424"/>
              </p:ext>
            </p:extLst>
          </p:nvPr>
        </p:nvGraphicFramePr>
        <p:xfrm>
          <a:off x="10005833" y="5933280"/>
          <a:ext cx="1669148" cy="7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0" name="CorelDRAW" r:id="rId4" imgW="381258" imgH="167551" progId="CorelDraw.Graphic.21">
                  <p:embed/>
                </p:oleObj>
              </mc:Choice>
              <mc:Fallback>
                <p:oleObj name="CorelDRAW" r:id="rId4" imgW="381258" imgH="16755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05833" y="5933280"/>
                        <a:ext cx="1669148" cy="76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58324" y="141532"/>
            <a:ext cx="109342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3200" b="1" dirty="0" smtClean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cs typeface="Times New Roman" pitchFamily="18" charset="0"/>
              </a:rPr>
              <a:t>Субсидии на организацию общественных работ</a:t>
            </a:r>
            <a:endParaRPr lang="ru-RU" sz="3200" b="1" dirty="0">
              <a:solidFill>
                <a:srgbClr val="003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175448" y="2710771"/>
            <a:ext cx="5605743" cy="923330"/>
          </a:xfrm>
          <a:prstGeom prst="rect">
            <a:avLst/>
          </a:prstGeom>
          <a:solidFill>
            <a:srgbClr val="69B3E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частичную оплату труда сотрудников при организации общественных работ 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размере 1 МРОТ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233798"/>
              </p:ext>
            </p:extLst>
          </p:nvPr>
        </p:nvGraphicFramePr>
        <p:xfrm>
          <a:off x="8213783" y="1912589"/>
          <a:ext cx="3584100" cy="3509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1" name="CorelDRAW" r:id="rId6" imgW="3798118" imgH="3718802" progId="CorelDraw.Graphic.21">
                  <p:embed/>
                </p:oleObj>
              </mc:Choice>
              <mc:Fallback>
                <p:oleObj name="CorelDRAW" r:id="rId6" imgW="3798118" imgH="3718802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13783" y="1912589"/>
                        <a:ext cx="3584100" cy="3509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8324" y="662946"/>
            <a:ext cx="9902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20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033A0"/>
                </a:solidFill>
                <a:latin typeface="Montserrat Medium" panose="00000600000000000000" pitchFamily="2" charset="-52"/>
                <a:cs typeface="Times New Roman" pitchFamily="18" charset="0"/>
              </a:rPr>
              <a:t>ля граждан, направленных центром занятости населения</a:t>
            </a:r>
            <a:endParaRPr lang="ru-RU" sz="2000" dirty="0">
              <a:solidFill>
                <a:srgbClr val="0033A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00536" y="1851370"/>
            <a:ext cx="5580655" cy="64633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В течение 3-х </a:t>
            </a:r>
            <a:r>
              <a:rPr lang="ru-RU" b="1" dirty="0" err="1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меясяцев</a:t>
            </a:r>
            <a:r>
              <a:rPr lang="ru-RU" b="1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 государство </a:t>
            </a:r>
            <a:r>
              <a:rPr lang="ru-RU" b="1" dirty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профинансирует работодателям затраты на: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5" y="4578678"/>
            <a:ext cx="1294805" cy="1529794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382589581"/>
              </p:ext>
            </p:extLst>
          </p:nvPr>
        </p:nvGraphicFramePr>
        <p:xfrm>
          <a:off x="2175448" y="4963603"/>
          <a:ext cx="5073329" cy="91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04339" y="5024134"/>
            <a:ext cx="1216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Условия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получения</a:t>
            </a:r>
            <a:endParaRPr lang="ru-RU" sz="1400" dirty="0">
              <a:solidFill>
                <a:schemeClr val="bg1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0" y="1851370"/>
            <a:ext cx="1185994" cy="14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569424"/>
              </p:ext>
            </p:extLst>
          </p:nvPr>
        </p:nvGraphicFramePr>
        <p:xfrm>
          <a:off x="10005833" y="5933280"/>
          <a:ext cx="1669148" cy="7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2" name="CorelDRAW" r:id="rId4" imgW="381258" imgH="167551" progId="CorelDraw.Graphic.21">
                  <p:embed/>
                </p:oleObj>
              </mc:Choice>
              <mc:Fallback>
                <p:oleObj name="CorelDRAW" r:id="rId4" imgW="381258" imgH="16755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05833" y="5933280"/>
                        <a:ext cx="1669148" cy="76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84164" y="92765"/>
            <a:ext cx="6758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3200" dirty="0" smtClean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cs typeface="Times New Roman" pitchFamily="18" charset="0"/>
              </a:rPr>
              <a:t>Субсидирование найма ФСС</a:t>
            </a:r>
            <a:endParaRPr lang="ru-RU" sz="3200" dirty="0">
              <a:solidFill>
                <a:srgbClr val="003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9358689"/>
              </p:ext>
            </p:extLst>
          </p:nvPr>
        </p:nvGraphicFramePr>
        <p:xfrm>
          <a:off x="284164" y="698156"/>
          <a:ext cx="6990786" cy="981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965645" y="601765"/>
            <a:ext cx="30866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200" dirty="0" smtClean="0">
                <a:solidFill>
                  <a:srgbClr val="0033A0"/>
                </a:solidFill>
                <a:latin typeface="Montserrat Medium" panose="00000600000000000000" pitchFamily="2" charset="-52"/>
                <a:cs typeface="Times New Roman" pitchFamily="18" charset="0"/>
              </a:rPr>
              <a:t>3 МРОТ, увеличенного на районный коэффициент, страховые взносы и количество трудоустроенных </a:t>
            </a:r>
            <a:endParaRPr lang="ru-RU" sz="1200" dirty="0">
              <a:solidFill>
                <a:srgbClr val="0033A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0320"/>
              </p:ext>
            </p:extLst>
          </p:nvPr>
        </p:nvGraphicFramePr>
        <p:xfrm>
          <a:off x="8221048" y="2350730"/>
          <a:ext cx="3205074" cy="3249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3" name="CorelDRAW" r:id="rId11" imgW="3181630" imgH="3225783" progId="CorelDraw.Graphic.21">
                  <p:embed/>
                </p:oleObj>
              </mc:Choice>
              <mc:Fallback>
                <p:oleObj name="CorelDRAW" r:id="rId11" imgW="3181630" imgH="322578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21048" y="2350730"/>
                        <a:ext cx="3205074" cy="3249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003876" y="5182042"/>
            <a:ext cx="6125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3A0"/>
                </a:solidFill>
              </a:rPr>
              <a:t>Служба занятости поможет </a:t>
            </a:r>
            <a:r>
              <a:rPr lang="ru-RU" sz="1600" dirty="0" smtClean="0">
                <a:solidFill>
                  <a:srgbClr val="0033A0"/>
                </a:solidFill>
              </a:rPr>
              <a:t>работодателям </a:t>
            </a:r>
            <a:r>
              <a:rPr lang="ru-RU" sz="1600" dirty="0">
                <a:solidFill>
                  <a:srgbClr val="0033A0"/>
                </a:solidFill>
              </a:rPr>
              <a:t>найти </a:t>
            </a:r>
            <a:r>
              <a:rPr lang="ru-RU" sz="1600" dirty="0" smtClean="0">
                <a:solidFill>
                  <a:srgbClr val="0033A0"/>
                </a:solidFill>
              </a:rPr>
              <a:t>кандидатов </a:t>
            </a:r>
            <a:r>
              <a:rPr lang="ru-RU" sz="1600" dirty="0">
                <a:solidFill>
                  <a:srgbClr val="0033A0"/>
                </a:solidFill>
              </a:rPr>
              <a:t>и передаст </a:t>
            </a:r>
            <a:r>
              <a:rPr lang="ru-RU" sz="1600" dirty="0" smtClean="0">
                <a:solidFill>
                  <a:srgbClr val="0033A0"/>
                </a:solidFill>
              </a:rPr>
              <a:t>необходимые </a:t>
            </a:r>
            <a:r>
              <a:rPr lang="ru-RU" sz="1600" dirty="0">
                <a:solidFill>
                  <a:srgbClr val="0033A0"/>
                </a:solidFill>
              </a:rPr>
              <a:t>сведения </a:t>
            </a:r>
            <a:r>
              <a:rPr lang="ru-RU" sz="1600" dirty="0" smtClean="0">
                <a:solidFill>
                  <a:srgbClr val="0033A0"/>
                </a:solidFill>
              </a:rPr>
              <a:t>в </a:t>
            </a:r>
            <a:r>
              <a:rPr lang="ru-RU" sz="1600" dirty="0">
                <a:solidFill>
                  <a:srgbClr val="0033A0"/>
                </a:solidFill>
              </a:rPr>
              <a:t>фонд </a:t>
            </a:r>
            <a:r>
              <a:rPr lang="ru-RU" sz="1600" dirty="0" smtClean="0">
                <a:solidFill>
                  <a:srgbClr val="0033A0"/>
                </a:solidFill>
              </a:rPr>
              <a:t>социального страхования</a:t>
            </a:r>
            <a:r>
              <a:rPr lang="ru-RU" sz="1600" dirty="0">
                <a:solidFill>
                  <a:srgbClr val="0033A0"/>
                </a:solidFill>
              </a:rPr>
              <a:t>. 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8965645" y="1499343"/>
            <a:ext cx="2709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200" dirty="0" smtClean="0">
                <a:solidFill>
                  <a:srgbClr val="C00000"/>
                </a:solidFill>
                <a:latin typeface="Montserrat Medium" panose="00000600000000000000" pitchFamily="2" charset="-52"/>
                <a:cs typeface="Times New Roman" pitchFamily="18" charset="0"/>
              </a:rPr>
              <a:t>1-ый платеж – через 1 месяц,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200" dirty="0" smtClean="0">
                <a:solidFill>
                  <a:srgbClr val="C00000"/>
                </a:solidFill>
                <a:latin typeface="Montserrat Medium" panose="00000600000000000000" pitchFamily="2" charset="-52"/>
                <a:cs typeface="Times New Roman" pitchFamily="18" charset="0"/>
              </a:rPr>
              <a:t>2-ой платеж – через 3 месяца,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200" dirty="0" smtClean="0">
                <a:solidFill>
                  <a:srgbClr val="C00000"/>
                </a:solidFill>
                <a:latin typeface="Montserrat Medium" panose="00000600000000000000" pitchFamily="2" charset="-52"/>
                <a:cs typeface="Times New Roman" pitchFamily="18" charset="0"/>
              </a:rPr>
              <a:t>3-ий платеж – через 6 месяцев</a:t>
            </a:r>
            <a:endParaRPr lang="ru-RU" sz="1200" dirty="0">
              <a:solidFill>
                <a:srgbClr val="C0000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4757" y="5753334"/>
            <a:ext cx="6123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33A0"/>
                </a:solidFill>
              </a:rPr>
              <a:t>Работодатели </a:t>
            </a:r>
            <a:r>
              <a:rPr lang="ru-RU" sz="1600" dirty="0">
                <a:solidFill>
                  <a:srgbClr val="0033A0"/>
                </a:solidFill>
              </a:rPr>
              <a:t>должны </a:t>
            </a:r>
            <a:r>
              <a:rPr lang="ru-RU" sz="1600" dirty="0" smtClean="0">
                <a:solidFill>
                  <a:srgbClr val="0033A0"/>
                </a:solidFill>
              </a:rPr>
              <a:t>направляют </a:t>
            </a:r>
            <a:r>
              <a:rPr lang="ru-RU" sz="1600" dirty="0">
                <a:solidFill>
                  <a:srgbClr val="0033A0"/>
                </a:solidFill>
              </a:rPr>
              <a:t>заявление </a:t>
            </a:r>
            <a:r>
              <a:rPr lang="ru-RU" sz="1600" dirty="0" smtClean="0">
                <a:solidFill>
                  <a:srgbClr val="0033A0"/>
                </a:solidFill>
              </a:rPr>
              <a:t>в </a:t>
            </a:r>
            <a:r>
              <a:rPr lang="ru-RU" sz="1600" dirty="0">
                <a:solidFill>
                  <a:srgbClr val="0033A0"/>
                </a:solidFill>
              </a:rPr>
              <a:t>ФСС на выплату субсидии </a:t>
            </a:r>
            <a:r>
              <a:rPr lang="ru-RU" sz="1600" dirty="0" smtClean="0">
                <a:solidFill>
                  <a:srgbClr val="0033A0"/>
                </a:solidFill>
              </a:rPr>
              <a:t>через личный кабинет на сайте «Работа России» </a:t>
            </a:r>
            <a:r>
              <a:rPr lang="ru-RU" sz="1600" dirty="0">
                <a:solidFill>
                  <a:srgbClr val="0033A0"/>
                </a:solidFill>
              </a:rPr>
              <a:t>или через систему </a:t>
            </a:r>
            <a:r>
              <a:rPr lang="ru-RU" sz="1600" dirty="0" smtClean="0">
                <a:solidFill>
                  <a:srgbClr val="0033A0"/>
                </a:solidFill>
              </a:rPr>
              <a:t>«</a:t>
            </a:r>
            <a:r>
              <a:rPr lang="ru-RU" sz="1600" dirty="0">
                <a:solidFill>
                  <a:srgbClr val="0033A0"/>
                </a:solidFill>
              </a:rPr>
              <a:t>Соцстрах».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" y="6026705"/>
            <a:ext cx="275055" cy="32497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" y="5311942"/>
            <a:ext cx="275055" cy="3249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56" y="601283"/>
            <a:ext cx="997137" cy="1176335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438922" y="4338036"/>
            <a:ext cx="1082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200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Субсидия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324350" algn="l"/>
              </a:tabLst>
            </a:pPr>
            <a:r>
              <a:rPr lang="ru-RU" sz="1200" dirty="0" smtClean="0">
                <a:solidFill>
                  <a:schemeClr val="bg1"/>
                </a:solidFill>
                <a:latin typeface="Montserrat Medium" panose="00000600000000000000" pitchFamily="2" charset="-52"/>
                <a:cs typeface="Times New Roman" pitchFamily="18" charset="0"/>
              </a:rPr>
              <a:t>равна</a:t>
            </a:r>
            <a:endParaRPr lang="ru-RU" sz="1200" dirty="0">
              <a:solidFill>
                <a:schemeClr val="bg1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7854" y="2562282"/>
            <a:ext cx="2204059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100" dirty="0"/>
              <a:t>Выпускники образовательных учреждений, не занятые в течение 4-х и более месяцев 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7854" y="3210676"/>
            <a:ext cx="2204059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100" dirty="0"/>
              <a:t>Граждане, уволенные в запас со срочной службы и не занятые 4 месяца и </a:t>
            </a:r>
            <a:r>
              <a:rPr lang="ru-RU" sz="1100" dirty="0" smtClean="0"/>
              <a:t>более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7859" y="3835400"/>
            <a:ext cx="2184329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/>
              <a:t>Граждане, состоящие на учете в комиссии по делам несовершеннолетних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7859" y="4467835"/>
            <a:ext cx="2201914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/>
              <a:t>Бывшие заключенные в возрасте до 30 лет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60896" y="2563359"/>
            <a:ext cx="1882751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/>
              <a:t>Молодые люди без профессионального образования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67843" y="3196917"/>
            <a:ext cx="1885623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/>
              <a:t>Соискатели с несовершеннолетними детьми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85459" y="3843672"/>
            <a:ext cx="1893785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/>
              <a:t>Граждане с инвалидностью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85459" y="4467835"/>
            <a:ext cx="1893785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/>
              <a:t>Дети-сироты</a:t>
            </a:r>
            <a:endParaRPr lang="ru-RU" sz="11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03876" y="1902741"/>
            <a:ext cx="2712208" cy="475265"/>
          </a:xfrm>
          <a:prstGeom prst="round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/>
              <a:t>Молодежь в возрасте до 30 лет</a:t>
            </a:r>
            <a:endParaRPr lang="ru-RU" sz="14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42300" y="1909592"/>
            <a:ext cx="2532650" cy="584016"/>
          </a:xfrm>
          <a:prstGeom prst="round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/>
              <a:t>Работники, находящиеся под риском увольнения</a:t>
            </a:r>
            <a:endParaRPr lang="ru-RU" sz="14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39940" y="3600156"/>
            <a:ext cx="2586466" cy="1093420"/>
          </a:xfrm>
          <a:prstGeom prst="round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Граждане Украины, ДНР, ЛНР, получившие свидетельство о предоставлении временного убежища</a:t>
            </a:r>
            <a:endParaRPr lang="ru-RU" sz="14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42300" y="2779320"/>
            <a:ext cx="2532650" cy="567937"/>
          </a:xfrm>
          <a:prstGeom prst="round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/>
              <a:t>Безработные, потерявшие работу в 2022 году</a:t>
            </a:r>
            <a:endParaRPr lang="ru-RU" sz="14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336839" y="1679752"/>
            <a:ext cx="248620" cy="2229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5696198" y="1679752"/>
            <a:ext cx="248620" cy="2229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5696198" y="2530031"/>
            <a:ext cx="248620" cy="2229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5686038" y="3377167"/>
            <a:ext cx="248620" cy="2229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80872" y="2556484"/>
            <a:ext cx="2204059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100" dirty="0"/>
              <a:t>Выпускники образовательных учреждений, не занятые в течение 4-х и более месяцев 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2076" y="3187604"/>
            <a:ext cx="2204059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100" dirty="0"/>
              <a:t>Граждане, уволенные в запас со срочной службы и не занятые 4 месяца и </a:t>
            </a:r>
            <a:r>
              <a:rPr lang="ru-RU" sz="1100" dirty="0" smtClean="0"/>
              <a:t>более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72081" y="4444763"/>
            <a:ext cx="2201914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/>
              <a:t>Бывшие заключенные в возрасте до 30 лет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59681" y="3820600"/>
            <a:ext cx="1893785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/>
              <a:t>Граждане с инвалидностью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559681" y="4444763"/>
            <a:ext cx="1893785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/>
              <a:t>Дети-сироты</a:t>
            </a:r>
          </a:p>
        </p:txBody>
      </p:sp>
    </p:spTree>
    <p:extLst>
      <p:ext uri="{BB962C8B-B14F-4D97-AF65-F5344CB8AC3E}">
        <p14:creationId xmlns:p14="http://schemas.microsoft.com/office/powerpoint/2010/main" val="27141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06786" y="1298732"/>
            <a:ext cx="2712208" cy="571503"/>
          </a:xfrm>
          <a:prstGeom prst="roundRect">
            <a:avLst/>
          </a:prstGeom>
          <a:solidFill>
            <a:srgbClr val="69B3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Граждане в возрасте 50-ти лет и старше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6383" y="1271633"/>
            <a:ext cx="4847158" cy="4113404"/>
          </a:xfrm>
          <a:prstGeom prst="roundRect">
            <a:avLst/>
          </a:prstGeom>
          <a:solidFill>
            <a:srgbClr val="69B3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7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700" i="1" dirty="0">
                <a:solidFill>
                  <a:schemeClr val="bg1"/>
                </a:solidFill>
              </a:rPr>
              <a:t>Молодежь в возрасте до 35 лет включительно:</a:t>
            </a:r>
          </a:p>
          <a:p>
            <a:pPr>
              <a:buFontTx/>
              <a:buChar char="•"/>
              <a:defRPr/>
            </a:pPr>
            <a:r>
              <a:rPr lang="ru-RU" sz="1700" dirty="0">
                <a:solidFill>
                  <a:schemeClr val="bg1"/>
                </a:solidFill>
              </a:rPr>
              <a:t> не занятые в течение 4 месяцев и более с даты окончания ВС;</a:t>
            </a:r>
          </a:p>
          <a:p>
            <a:pPr>
              <a:buFontTx/>
              <a:buChar char="•"/>
              <a:defRPr/>
            </a:pPr>
            <a:r>
              <a:rPr lang="ru-RU" sz="1700" dirty="0">
                <a:solidFill>
                  <a:schemeClr val="bg1"/>
                </a:solidFill>
              </a:rPr>
              <a:t> не занятые в течение 4 месяцев и более с даты выдачи документа об образовании и (или) квалификации);</a:t>
            </a:r>
          </a:p>
          <a:p>
            <a:pPr>
              <a:buFontTx/>
              <a:buChar char="•"/>
              <a:defRPr/>
            </a:pPr>
            <a:r>
              <a:rPr lang="ru-RU" sz="1700" dirty="0">
                <a:solidFill>
                  <a:schemeClr val="bg1"/>
                </a:solidFill>
              </a:rPr>
              <a:t> не имеющие образования СПО и ВПО и не обучающиеся по программам СПО и ВПО;</a:t>
            </a:r>
          </a:p>
          <a:p>
            <a:pPr>
              <a:buFontTx/>
              <a:buChar char="•"/>
              <a:defRPr/>
            </a:pPr>
            <a:r>
              <a:rPr lang="ru-RU" sz="1700" dirty="0">
                <a:solidFill>
                  <a:schemeClr val="bg1"/>
                </a:solidFill>
              </a:rPr>
              <a:t> находящиеся под риском увольнения;</a:t>
            </a:r>
          </a:p>
          <a:p>
            <a:pPr>
              <a:buFontTx/>
              <a:buChar char="•"/>
              <a:defRPr/>
            </a:pPr>
            <a:r>
              <a:rPr lang="ru-RU" sz="1700" dirty="0">
                <a:solidFill>
                  <a:schemeClr val="bg1"/>
                </a:solidFill>
              </a:rPr>
              <a:t> завершающие обучение по программам СПО и ВПО в 2022 году, обратившиеся в ОСЗН, для которых отсутствует подходящая работа по получаемой профессии.</a:t>
            </a:r>
          </a:p>
          <a:p>
            <a:pPr algn="ctr"/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08876" y="5608843"/>
            <a:ext cx="8590992" cy="983294"/>
          </a:xfrm>
          <a:prstGeom prst="roundRect">
            <a:avLst/>
          </a:prstGeom>
          <a:noFill/>
          <a:ln w="19050">
            <a:solidFill>
              <a:srgbClr val="CF4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u="sng" dirty="0">
                <a:solidFill>
                  <a:srgbClr val="0033A0"/>
                </a:solidFill>
                <a:latin typeface="Montserrat Medium" panose="00000600000000000000" pitchFamily="2" charset="-52"/>
              </a:rPr>
              <a:t>Региональные операторы:</a:t>
            </a: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33A0"/>
                </a:solidFill>
                <a:latin typeface="Montserrat Medium" panose="00000600000000000000" pitchFamily="2" charset="-52"/>
              </a:rPr>
              <a:t> Владимирский государственный университет ;</a:t>
            </a: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33A0"/>
                </a:solidFill>
                <a:latin typeface="Montserrat Medium" panose="00000600000000000000" pitchFamily="2" charset="-52"/>
              </a:rPr>
              <a:t> Центр опережающей профессиональной подготовки </a:t>
            </a:r>
            <a:r>
              <a:rPr lang="en-US" sz="1400" dirty="0">
                <a:solidFill>
                  <a:srgbClr val="0033A0"/>
                </a:solidFill>
                <a:latin typeface="Montserrat Medium" panose="00000600000000000000" pitchFamily="2" charset="-52"/>
              </a:rPr>
              <a:t>(</a:t>
            </a:r>
            <a:r>
              <a:rPr lang="en-US" sz="1400" dirty="0" err="1">
                <a:solidFill>
                  <a:srgbClr val="0033A0"/>
                </a:solidFill>
                <a:latin typeface="Montserrat Medium" panose="00000600000000000000" pitchFamily="2" charset="-52"/>
              </a:rPr>
              <a:t>WorldSkills</a:t>
            </a:r>
            <a:r>
              <a:rPr lang="en-US" sz="1400" dirty="0">
                <a:solidFill>
                  <a:srgbClr val="0033A0"/>
                </a:solidFill>
                <a:latin typeface="Montserrat Medium" panose="00000600000000000000" pitchFamily="2" charset="-52"/>
              </a:rPr>
              <a:t>)</a:t>
            </a:r>
            <a:r>
              <a:rPr lang="ru-RU" sz="1400" dirty="0">
                <a:solidFill>
                  <a:srgbClr val="0033A0"/>
                </a:solidFill>
                <a:latin typeface="Montserrat Medium" panose="00000600000000000000" pitchFamily="2" charset="-52"/>
              </a:rPr>
              <a:t>;</a:t>
            </a: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33A0"/>
                </a:solidFill>
                <a:latin typeface="Montserrat Medium" panose="00000600000000000000" pitchFamily="2" charset="-52"/>
              </a:rPr>
              <a:t> Владимирский филиал </a:t>
            </a:r>
            <a:r>
              <a:rPr lang="ru-RU" sz="1400" dirty="0" err="1">
                <a:solidFill>
                  <a:srgbClr val="0033A0"/>
                </a:solidFill>
                <a:latin typeface="Montserrat Medium" panose="00000600000000000000" pitchFamily="2" charset="-52"/>
              </a:rPr>
              <a:t>РАНХиГС</a:t>
            </a:r>
            <a:r>
              <a:rPr lang="ru-RU" sz="1400" dirty="0">
                <a:solidFill>
                  <a:srgbClr val="0033A0"/>
                </a:solidFill>
                <a:latin typeface="Montserrat Medium" panose="00000600000000000000" pitchFamily="2" charset="-52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06786" y="1976898"/>
            <a:ext cx="2712208" cy="571504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Граждане </a:t>
            </a:r>
            <a:r>
              <a:rPr lang="ru-RU" sz="1400" dirty="0" err="1">
                <a:solidFill>
                  <a:schemeClr val="bg1"/>
                </a:solidFill>
              </a:rPr>
              <a:t>предпенсионного</a:t>
            </a:r>
            <a:r>
              <a:rPr lang="ru-RU" sz="1400" dirty="0">
                <a:solidFill>
                  <a:schemeClr val="bg1"/>
                </a:solidFill>
              </a:rPr>
              <a:t> возраста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06786" y="2653275"/>
            <a:ext cx="2712208" cy="571504"/>
          </a:xfrm>
          <a:prstGeom prst="roundRect">
            <a:avLst/>
          </a:prstGeom>
          <a:solidFill>
            <a:srgbClr val="69B3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Женщины в отпуске по уходу за ребенком до трех лет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06786" y="3325736"/>
            <a:ext cx="2712208" cy="714380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Незанятые женщины, имеющие детей в возрасте от 0 до 7 лет включительно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145803" y="834744"/>
            <a:ext cx="3143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F4520"/>
                </a:solidFill>
                <a:latin typeface="Montserrat Black" panose="00000A00000000000000" pitchFamily="2" charset="-52"/>
                <a:cs typeface="Times New Roman" pitchFamily="18" charset="0"/>
              </a:rPr>
              <a:t>КАТЕГОРИИ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76996" y="4141073"/>
            <a:ext cx="2712208" cy="571503"/>
          </a:xfrm>
          <a:prstGeom prst="roundRect">
            <a:avLst/>
          </a:prstGeom>
          <a:solidFill>
            <a:srgbClr val="69B3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Безработные граждане, зарегистрированные в ЦЗН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045881"/>
              </p:ext>
            </p:extLst>
          </p:nvPr>
        </p:nvGraphicFramePr>
        <p:xfrm>
          <a:off x="10005833" y="5933280"/>
          <a:ext cx="1669148" cy="7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" name="CorelDRAW" r:id="rId3" imgW="381258" imgH="167551" progId="CorelDraw.Graphic.21">
                  <p:embed/>
                </p:oleObj>
              </mc:Choice>
              <mc:Fallback>
                <p:oleObj name="CorelDRAW" r:id="rId3" imgW="381258" imgH="16755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05833" y="5933280"/>
                        <a:ext cx="1669148" cy="76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8033" y="-5611"/>
            <a:ext cx="112542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cs typeface="Times New Roman" pitchFamily="18" charset="0"/>
              </a:rPr>
              <a:t>Обучение в рамках федерального проекта </a:t>
            </a:r>
            <a:r>
              <a:rPr lang="ru-RU" sz="2000" dirty="0">
                <a:solidFill>
                  <a:srgbClr val="0033A0"/>
                </a:solidFill>
                <a:latin typeface="Montserrat Medium" panose="00000600000000000000" pitchFamily="2" charset="-52"/>
                <a:cs typeface="Times New Roman" pitchFamily="18" charset="0"/>
              </a:rPr>
              <a:t>«Содействие занятости» национального проекта «Демография» в 2022 году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76996" y="4813533"/>
            <a:ext cx="2712208" cy="571503"/>
          </a:xfrm>
          <a:prstGeom prst="roundRect">
            <a:avLst/>
          </a:prstGeom>
          <a:solidFill>
            <a:srgbClr val="0033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Граждане, находящиеся под риском увольнения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3" y="2056753"/>
            <a:ext cx="287105" cy="3387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4" y="3513575"/>
            <a:ext cx="287105" cy="3387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9" y="4929933"/>
            <a:ext cx="287105" cy="3387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9" y="1410150"/>
            <a:ext cx="294954" cy="3486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" y="2754401"/>
            <a:ext cx="294954" cy="3486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2" y="4258317"/>
            <a:ext cx="294954" cy="3486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14" y="2989340"/>
            <a:ext cx="294954" cy="348665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936112"/>
              </p:ext>
            </p:extLst>
          </p:nvPr>
        </p:nvGraphicFramePr>
        <p:xfrm>
          <a:off x="9621089" y="1373348"/>
          <a:ext cx="2174875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CorelDRAW" r:id="rId7" imgW="2174197" imgH="4072961" progId="CorelDraw.Graphic.22">
                  <p:embed/>
                </p:oleObj>
              </mc:Choice>
              <mc:Fallback>
                <p:oleObj name="CorelDRAW" r:id="rId7" imgW="2174197" imgH="407296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21089" y="1373348"/>
                        <a:ext cx="2174875" cy="407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6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91" y="116632"/>
            <a:ext cx="7476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cs typeface="Times New Roman" pitchFamily="18" charset="0"/>
              </a:rPr>
              <a:t>Субсидия на трудоустройство</a:t>
            </a:r>
            <a:endParaRPr lang="ru-RU" sz="3200" b="1" dirty="0">
              <a:solidFill>
                <a:srgbClr val="003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381752" y="5213625"/>
            <a:ext cx="2232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0033A0"/>
                </a:solidFill>
              </a:rPr>
              <a:t>Департамент труда и занятости населения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310579" y="3039767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0033A0"/>
                </a:solidFill>
              </a:rPr>
              <a:t>ЦЗН</a:t>
            </a:r>
          </a:p>
        </p:txBody>
      </p:sp>
      <p:graphicFrame>
        <p:nvGraphicFramePr>
          <p:cNvPr id="20" name="Object 5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298582"/>
              </p:ext>
            </p:extLst>
          </p:nvPr>
        </p:nvGraphicFramePr>
        <p:xfrm>
          <a:off x="5453058" y="3468395"/>
          <a:ext cx="690552" cy="624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1" name="Visio" r:id="rId3" imgW="895221" imgH="809557" progId="">
                  <p:embed/>
                </p:oleObj>
              </mc:Choice>
              <mc:Fallback>
                <p:oleObj name="Visio" r:id="rId3" imgW="895221" imgH="8095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58" y="3468395"/>
                        <a:ext cx="690552" cy="624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96043"/>
              </p:ext>
            </p:extLst>
          </p:nvPr>
        </p:nvGraphicFramePr>
        <p:xfrm>
          <a:off x="4881555" y="3468394"/>
          <a:ext cx="676269" cy="61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2" name="Visio" r:id="rId5" imgW="885766" imgH="800100" progId="">
                  <p:embed/>
                </p:oleObj>
              </mc:Choice>
              <mc:Fallback>
                <p:oleObj name="Visio" r:id="rId5" imgW="885766" imgH="800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55" y="3468394"/>
                        <a:ext cx="676269" cy="610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09290"/>
              </p:ext>
            </p:extLst>
          </p:nvPr>
        </p:nvGraphicFramePr>
        <p:xfrm>
          <a:off x="4310050" y="3468394"/>
          <a:ext cx="642942" cy="61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3" name="Visio" r:id="rId7" imgW="780954" imgH="743085" progId="">
                  <p:embed/>
                </p:oleObj>
              </mc:Choice>
              <mc:Fallback>
                <p:oleObj name="Visio" r:id="rId7" imgW="780954" imgH="74308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3468394"/>
                        <a:ext cx="642942" cy="611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Группа 2"/>
          <p:cNvGrpSpPr/>
          <p:nvPr/>
        </p:nvGrpSpPr>
        <p:grpSpPr>
          <a:xfrm>
            <a:off x="398663" y="1967039"/>
            <a:ext cx="3357588" cy="1928826"/>
            <a:chOff x="7184308" y="1360036"/>
            <a:chExt cx="1728789" cy="1928826"/>
          </a:xfrm>
        </p:grpSpPr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7184309" y="1360036"/>
              <a:ext cx="1728788" cy="1928826"/>
            </a:xfrm>
            <a:prstGeom prst="roundRect">
              <a:avLst>
                <a:gd name="adj" fmla="val 16667"/>
              </a:avLst>
            </a:prstGeom>
            <a:solidFill>
              <a:srgbClr val="0033A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7184308" y="1432794"/>
              <a:ext cx="1726387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dirty="0" smtClean="0">
                  <a:solidFill>
                    <a:schemeClr val="bg1"/>
                  </a:solidFill>
                </a:rPr>
                <a:t>финансовая </a:t>
              </a:r>
              <a:r>
                <a:rPr lang="ru-RU" altLang="ru-RU" sz="1600" dirty="0">
                  <a:solidFill>
                    <a:schemeClr val="bg1"/>
                  </a:solidFill>
                </a:rPr>
                <a:t>поддержка из средств областного бюджета в виде частичного возмещения затрат на заработную </a:t>
              </a:r>
              <a:r>
                <a:rPr lang="ru-RU" altLang="ru-RU" sz="1600" dirty="0" smtClean="0">
                  <a:solidFill>
                    <a:schemeClr val="bg1"/>
                  </a:solidFill>
                </a:rPr>
                <a:t>плату</a:t>
              </a:r>
            </a:p>
            <a:p>
              <a:pPr algn="ctr"/>
              <a:r>
                <a:rPr lang="ru-RU" altLang="ru-RU" sz="1600" dirty="0" smtClean="0">
                  <a:solidFill>
                    <a:schemeClr val="bg1"/>
                  </a:solidFill>
                </a:rPr>
                <a:t>трудоустроенных </a:t>
              </a:r>
              <a:r>
                <a:rPr lang="ru-RU" altLang="ru-RU" sz="1600" dirty="0">
                  <a:solidFill>
                    <a:schemeClr val="bg1"/>
                  </a:solidFill>
                </a:rPr>
                <a:t>граждан, освободившихся из мест лишения свободы.</a:t>
              </a:r>
            </a:p>
          </p:txBody>
        </p:sp>
      </p:grp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4103676" y="3055364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0033A0"/>
                </a:solidFill>
              </a:rPr>
              <a:t>Граждане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4221166" y="2492792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трудоустройство</a:t>
            </a: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 flipV="1">
            <a:off x="8775524" y="2502824"/>
            <a:ext cx="500066" cy="428628"/>
          </a:xfrm>
          <a:prstGeom prst="line">
            <a:avLst/>
          </a:prstGeom>
          <a:noFill/>
          <a:ln w="57150">
            <a:solidFill>
              <a:srgbClr val="CF452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9226747" y="2412452"/>
            <a:ext cx="1928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договор о содействии занятости</a:t>
            </a:r>
          </a:p>
        </p:txBody>
      </p:sp>
      <p:graphicFrame>
        <p:nvGraphicFramePr>
          <p:cNvPr id="42" name="Object 5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045840"/>
              </p:ext>
            </p:extLst>
          </p:nvPr>
        </p:nvGraphicFramePr>
        <p:xfrm>
          <a:off x="9051142" y="3458545"/>
          <a:ext cx="772172" cy="82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4" name="Visio" r:id="rId9" imgW="1171567" imgH="1257300" progId="">
                  <p:embed/>
                </p:oleObj>
              </mc:Choice>
              <mc:Fallback>
                <p:oleObj name="Visio" r:id="rId9" imgW="1171567" imgH="1257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142" y="3458545"/>
                        <a:ext cx="772172" cy="828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881686" y="3611271"/>
            <a:ext cx="1928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соглашение о возмещении затрат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7024694" y="3611271"/>
            <a:ext cx="19288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194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возмещение затрат</a:t>
            </a:r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654562"/>
              </p:ext>
            </p:extLst>
          </p:nvPr>
        </p:nvGraphicFramePr>
        <p:xfrm>
          <a:off x="10005833" y="5933280"/>
          <a:ext cx="1669148" cy="7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5" name="CorelDRAW" r:id="rId11" imgW="381258" imgH="167551" progId="CorelDraw.Graphic.21">
                  <p:embed/>
                </p:oleObj>
              </mc:Choice>
              <mc:Fallback>
                <p:oleObj name="CorelDRAW" r:id="rId11" imgW="381258" imgH="16755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05833" y="5933280"/>
                        <a:ext cx="1669148" cy="76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8294421" y="2957484"/>
            <a:ext cx="2318328" cy="1496253"/>
          </a:xfrm>
          <a:prstGeom prst="ellipse">
            <a:avLst/>
          </a:prstGeom>
          <a:noFill/>
          <a:ln w="28575">
            <a:solidFill>
              <a:srgbClr val="69B3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042003" y="2860116"/>
            <a:ext cx="2318328" cy="1496253"/>
          </a:xfrm>
          <a:prstGeom prst="ellipse">
            <a:avLst/>
          </a:prstGeom>
          <a:noFill/>
          <a:ln w="28575">
            <a:solidFill>
              <a:srgbClr val="69B3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038859" y="4704036"/>
            <a:ext cx="2950380" cy="1856534"/>
          </a:xfrm>
          <a:prstGeom prst="ellipse">
            <a:avLst/>
          </a:prstGeom>
          <a:noFill/>
          <a:ln w="28575">
            <a:solidFill>
              <a:srgbClr val="69B3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316430" y="1187495"/>
            <a:ext cx="2672809" cy="1574997"/>
          </a:xfrm>
          <a:prstGeom prst="ellipse">
            <a:avLst/>
          </a:prstGeom>
          <a:gradFill flip="none" rotWithShape="1">
            <a:gsLst>
              <a:gs pos="0">
                <a:srgbClr val="69B3E7">
                  <a:tint val="66000"/>
                  <a:satMod val="160000"/>
                </a:srgbClr>
              </a:gs>
              <a:gs pos="50000">
                <a:srgbClr val="69B3E7">
                  <a:tint val="44500"/>
                  <a:satMod val="160000"/>
                </a:srgbClr>
              </a:gs>
              <a:gs pos="100000">
                <a:srgbClr val="69B3E7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69B3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569497" y="1372352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0033A0"/>
                </a:solidFill>
              </a:rPr>
              <a:t>Работодатель</a:t>
            </a:r>
          </a:p>
        </p:txBody>
      </p:sp>
      <p:graphicFrame>
        <p:nvGraphicFramePr>
          <p:cNvPr id="18" name="Object 5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74217"/>
              </p:ext>
            </p:extLst>
          </p:nvPr>
        </p:nvGraphicFramePr>
        <p:xfrm>
          <a:off x="6974692" y="1732457"/>
          <a:ext cx="1057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6" name="Visio" r:id="rId13" imgW="1057300" imgH="914400" progId="">
                  <p:embed/>
                </p:oleObj>
              </mc:Choice>
              <mc:Fallback>
                <p:oleObj name="Visio" r:id="rId13" imgW="10573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692" y="1732457"/>
                        <a:ext cx="10572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Схема 49"/>
          <p:cNvGraphicFramePr/>
          <p:nvPr>
            <p:extLst>
              <p:ext uri="{D42A27DB-BD31-4B8C-83A1-F6EECF244321}">
                <p14:modId xmlns:p14="http://schemas.microsoft.com/office/powerpoint/2010/main" val="4251435239"/>
              </p:ext>
            </p:extLst>
          </p:nvPr>
        </p:nvGraphicFramePr>
        <p:xfrm>
          <a:off x="358023" y="4572000"/>
          <a:ext cx="3863143" cy="55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49684" y="637685"/>
            <a:ext cx="7672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2000" dirty="0" smtClean="0">
                <a:solidFill>
                  <a:srgbClr val="0033A0"/>
                </a:solidFill>
                <a:latin typeface="Montserrat Medium" panose="00000600000000000000" pitchFamily="2" charset="-52"/>
                <a:cs typeface="Times New Roman" pitchFamily="18" charset="0"/>
              </a:rPr>
              <a:t>граждан, освободившихся из мест лишения свободы</a:t>
            </a:r>
            <a:endParaRPr lang="ru-RU" sz="2000" dirty="0">
              <a:solidFill>
                <a:srgbClr val="0033A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994842" y="2520135"/>
            <a:ext cx="574655" cy="48905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514049" y="2957484"/>
            <a:ext cx="0" cy="1614516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1123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400" y="1528360"/>
            <a:ext cx="2953792" cy="256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3745" y="4414552"/>
            <a:ext cx="5548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работодатели получат </a:t>
            </a:r>
            <a:r>
              <a:rPr lang="ru-RU" sz="1600" dirty="0">
                <a:solidFill>
                  <a:srgbClr val="0033A0"/>
                </a:solidFill>
                <a:latin typeface="Montserrat Medium" panose="00000600000000000000" pitchFamily="2" charset="-52"/>
              </a:rPr>
              <a:t>финансовую поддержку из средств областного бюджета в виде возмещения затрат на оборудование (оснащение) рабочих мест (не более 100 тысяч </a:t>
            </a:r>
            <a:r>
              <a:rPr lang="ru-RU" sz="1600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рублей)</a:t>
            </a:r>
            <a:endParaRPr lang="ru-RU" sz="16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5491" y="148571"/>
            <a:ext cx="112314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cs typeface="Times New Roman" pitchFamily="18" charset="0"/>
              </a:rPr>
              <a:t>Субсидия на оборудование рабочих мест инвалидов </a:t>
            </a:r>
            <a:endParaRPr lang="ru-RU" sz="3200" b="1" dirty="0">
              <a:solidFill>
                <a:srgbClr val="003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443577"/>
              </p:ext>
            </p:extLst>
          </p:nvPr>
        </p:nvGraphicFramePr>
        <p:xfrm>
          <a:off x="10005833" y="5933280"/>
          <a:ext cx="1669148" cy="7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CorelDRAW" r:id="rId5" imgW="381258" imgH="167551" progId="CorelDraw.Graphic.21">
                  <p:embed/>
                </p:oleObj>
              </mc:Choice>
              <mc:Fallback>
                <p:oleObj name="CorelDRAW" r:id="rId5" imgW="381258" imgH="16755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05833" y="5933280"/>
                        <a:ext cx="1669148" cy="76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102721" y="4783464"/>
            <a:ext cx="2232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0033A0"/>
                </a:solidFill>
              </a:rPr>
              <a:t>Департамент труда и занятости населения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031548" y="2609606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0033A0"/>
                </a:solidFill>
              </a:rPr>
              <a:t>ЦЗН</a:t>
            </a:r>
          </a:p>
        </p:txBody>
      </p:sp>
      <p:graphicFrame>
        <p:nvGraphicFramePr>
          <p:cNvPr id="13" name="Object 5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790603"/>
              </p:ext>
            </p:extLst>
          </p:nvPr>
        </p:nvGraphicFramePr>
        <p:xfrm>
          <a:off x="6174027" y="3038234"/>
          <a:ext cx="690552" cy="624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Visio" r:id="rId7" imgW="895221" imgH="809557" progId="">
                  <p:embed/>
                </p:oleObj>
              </mc:Choice>
              <mc:Fallback>
                <p:oleObj name="Visio" r:id="rId7" imgW="895221" imgH="8095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027" y="3038234"/>
                        <a:ext cx="690552" cy="624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708079"/>
              </p:ext>
            </p:extLst>
          </p:nvPr>
        </p:nvGraphicFramePr>
        <p:xfrm>
          <a:off x="5602524" y="3038233"/>
          <a:ext cx="676269" cy="61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Visio" r:id="rId9" imgW="885766" imgH="800100" progId="">
                  <p:embed/>
                </p:oleObj>
              </mc:Choice>
              <mc:Fallback>
                <p:oleObj name="Visio" r:id="rId9" imgW="885766" imgH="800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524" y="3038233"/>
                        <a:ext cx="676269" cy="610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888708"/>
              </p:ext>
            </p:extLst>
          </p:nvPr>
        </p:nvGraphicFramePr>
        <p:xfrm>
          <a:off x="5031019" y="3038233"/>
          <a:ext cx="642942" cy="61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" name="Visio" r:id="rId11" imgW="780954" imgH="743085" progId="">
                  <p:embed/>
                </p:oleObj>
              </mc:Choice>
              <mc:Fallback>
                <p:oleObj name="Visio" r:id="rId11" imgW="780954" imgH="74308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019" y="3038233"/>
                        <a:ext cx="642942" cy="611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824645" y="2625203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0033A0"/>
                </a:solidFill>
              </a:rPr>
              <a:t>Граждане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942135" y="2062631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трудоустройство</a:t>
            </a:r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 flipH="1" flipV="1">
            <a:off x="9496493" y="2072663"/>
            <a:ext cx="500066" cy="428628"/>
          </a:xfrm>
          <a:prstGeom prst="line">
            <a:avLst/>
          </a:prstGeom>
          <a:noFill/>
          <a:ln w="57150">
            <a:solidFill>
              <a:srgbClr val="CF452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9947716" y="1982291"/>
            <a:ext cx="1928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договор о содействии занятости</a:t>
            </a:r>
          </a:p>
        </p:txBody>
      </p:sp>
      <p:graphicFrame>
        <p:nvGraphicFramePr>
          <p:cNvPr id="22" name="Object 5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138075"/>
              </p:ext>
            </p:extLst>
          </p:nvPr>
        </p:nvGraphicFramePr>
        <p:xfrm>
          <a:off x="9772111" y="3028384"/>
          <a:ext cx="772172" cy="82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1" name="Visio" r:id="rId13" imgW="1171567" imgH="1257300" progId="">
                  <p:embed/>
                </p:oleObj>
              </mc:Choice>
              <mc:Fallback>
                <p:oleObj name="Visio" r:id="rId13" imgW="1171567" imgH="1257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111" y="3028384"/>
                        <a:ext cx="772172" cy="828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602655" y="3181110"/>
            <a:ext cx="1928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соглашение о возмещении затрат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745663" y="3181110"/>
            <a:ext cx="19288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194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возмещение затрат</a:t>
            </a:r>
          </a:p>
        </p:txBody>
      </p:sp>
      <p:sp>
        <p:nvSpPr>
          <p:cNvPr id="25" name="Овал 24"/>
          <p:cNvSpPr/>
          <p:nvPr/>
        </p:nvSpPr>
        <p:spPr>
          <a:xfrm>
            <a:off x="9015390" y="2527323"/>
            <a:ext cx="2318328" cy="1496253"/>
          </a:xfrm>
          <a:prstGeom prst="ellipse">
            <a:avLst/>
          </a:prstGeom>
          <a:noFill/>
          <a:ln w="28575">
            <a:solidFill>
              <a:srgbClr val="69B3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762972" y="2429955"/>
            <a:ext cx="2318328" cy="1496253"/>
          </a:xfrm>
          <a:prstGeom prst="ellipse">
            <a:avLst/>
          </a:prstGeom>
          <a:noFill/>
          <a:ln w="28575">
            <a:solidFill>
              <a:srgbClr val="69B3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759828" y="4273875"/>
            <a:ext cx="2950380" cy="1856534"/>
          </a:xfrm>
          <a:prstGeom prst="ellipse">
            <a:avLst/>
          </a:prstGeom>
          <a:noFill/>
          <a:ln w="28575">
            <a:solidFill>
              <a:srgbClr val="69B3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037399" y="757334"/>
            <a:ext cx="2672809" cy="1574997"/>
          </a:xfrm>
          <a:prstGeom prst="ellipse">
            <a:avLst/>
          </a:prstGeom>
          <a:gradFill flip="none" rotWithShape="1">
            <a:gsLst>
              <a:gs pos="0">
                <a:srgbClr val="69B3E7">
                  <a:tint val="66000"/>
                  <a:satMod val="160000"/>
                </a:srgbClr>
              </a:gs>
              <a:gs pos="50000">
                <a:srgbClr val="69B3E7">
                  <a:tint val="44500"/>
                  <a:satMod val="160000"/>
                </a:srgbClr>
              </a:gs>
              <a:gs pos="100000">
                <a:srgbClr val="69B3E7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69B3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290466" y="942191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0033A0"/>
                </a:solidFill>
              </a:rPr>
              <a:t>Работодатель</a:t>
            </a:r>
          </a:p>
        </p:txBody>
      </p:sp>
      <p:graphicFrame>
        <p:nvGraphicFramePr>
          <p:cNvPr id="30" name="Object 5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100402"/>
              </p:ext>
            </p:extLst>
          </p:nvPr>
        </p:nvGraphicFramePr>
        <p:xfrm>
          <a:off x="7695661" y="1302296"/>
          <a:ext cx="1057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2" name="Visio" r:id="rId15" imgW="1057300" imgH="914400" progId="">
                  <p:embed/>
                </p:oleObj>
              </mc:Choice>
              <mc:Fallback>
                <p:oleObj name="Visio" r:id="rId15" imgW="10573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661" y="1302296"/>
                        <a:ext cx="10572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 стрелкой 30"/>
          <p:cNvCxnSpPr/>
          <p:nvPr/>
        </p:nvCxnSpPr>
        <p:spPr>
          <a:xfrm flipV="1">
            <a:off x="6715811" y="2089974"/>
            <a:ext cx="574655" cy="48905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235018" y="2527323"/>
            <a:ext cx="0" cy="1614516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5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2071" y="1999118"/>
            <a:ext cx="82010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3200" b="1" dirty="0" smtClean="0">
                <a:solidFill>
                  <a:srgbClr val="69B3E7"/>
                </a:solidFill>
                <a:latin typeface="Montserrat Medium" panose="00000600000000000000" pitchFamily="2" charset="-52"/>
                <a:cs typeface="Times New Roman" pitchFamily="18" charset="0"/>
              </a:rPr>
              <a:t>По всем вопросам обращаться в ГКУ ВО «ЦЗН города Петушки»</a:t>
            </a:r>
            <a:endParaRPr lang="ru-RU" sz="3200" b="1" dirty="0">
              <a:solidFill>
                <a:srgbClr val="69B3E7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39534" y="3871687"/>
            <a:ext cx="71912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1600" b="1" u="sng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Адрес: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 601144 г. 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етушки, ул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Новая, 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д. 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8, </a:t>
            </a:r>
            <a:endParaRPr lang="ru-RU" sz="1600" b="1" dirty="0" smtClean="0">
              <a:solidFill>
                <a:srgbClr val="0033A0"/>
              </a:solidFill>
              <a:latin typeface="Montserrat Medium" panose="00000600000000000000" pitchFamily="2" charset="-52"/>
              <a:cs typeface="Arial" panose="020B0604020202020204" pitchFamily="34" charset="0"/>
            </a:endParaRPr>
          </a:p>
          <a:p>
            <a:pPr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Тел. 8 (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49243) 2-25-29; 2-31-46;</a:t>
            </a:r>
            <a:r>
              <a:rPr lang="en-US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89190069634.</a:t>
            </a:r>
          </a:p>
          <a:p>
            <a:pPr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en-US" sz="1600" b="1" u="sng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E-mail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:</a:t>
            </a:r>
            <a:r>
              <a:rPr lang="en-US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czn-pt</a:t>
            </a:r>
            <a:r>
              <a:rPr lang="en-US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@avo.ru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; </a:t>
            </a:r>
            <a:r>
              <a:rPr lang="en-US" sz="1600" b="1" dirty="0" smtClean="0">
                <a:solidFill>
                  <a:srgbClr val="0033A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petushkicz@yandex.ru</a:t>
            </a:r>
            <a:endParaRPr lang="ru-RU" sz="1600" b="1" dirty="0" smtClean="0">
              <a:solidFill>
                <a:srgbClr val="0033A0"/>
              </a:solidFill>
              <a:latin typeface="Montserrat Medium" panose="000006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747</Words>
  <Application>Microsoft Office PowerPoint</Application>
  <PresentationFormat>Произвольный</PresentationFormat>
  <Paragraphs>126</Paragraphs>
  <Slides>9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CorelDRAW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МАКАРОВА</cp:lastModifiedBy>
  <cp:revision>211</cp:revision>
  <cp:lastPrinted>2022-04-07T11:59:39Z</cp:lastPrinted>
  <dcterms:created xsi:type="dcterms:W3CDTF">2021-12-23T11:34:22Z</dcterms:created>
  <dcterms:modified xsi:type="dcterms:W3CDTF">2022-07-07T05:43:52Z</dcterms:modified>
</cp:coreProperties>
</file>