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6.xml" ContentType="application/vnd.openxmlformats-officedocument.presentationml.notesSlide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28"/>
  </p:notesMasterIdLst>
  <p:handoutMasterIdLst>
    <p:handoutMasterId r:id="rId29"/>
  </p:handoutMasterIdLst>
  <p:sldIdLst>
    <p:sldId id="333" r:id="rId2"/>
    <p:sldId id="308" r:id="rId3"/>
    <p:sldId id="309" r:id="rId4"/>
    <p:sldId id="310" r:id="rId5"/>
    <p:sldId id="311" r:id="rId6"/>
    <p:sldId id="312" r:id="rId7"/>
    <p:sldId id="313" r:id="rId8"/>
    <p:sldId id="314" r:id="rId9"/>
    <p:sldId id="340" r:id="rId10"/>
    <p:sldId id="334" r:id="rId11"/>
    <p:sldId id="315" r:id="rId12"/>
    <p:sldId id="317" r:id="rId13"/>
    <p:sldId id="338" r:id="rId14"/>
    <p:sldId id="336" r:id="rId15"/>
    <p:sldId id="337" r:id="rId16"/>
    <p:sldId id="339" r:id="rId17"/>
    <p:sldId id="319" r:id="rId18"/>
    <p:sldId id="342" r:id="rId19"/>
    <p:sldId id="343" r:id="rId20"/>
    <p:sldId id="344" r:id="rId21"/>
    <p:sldId id="345" r:id="rId22"/>
    <p:sldId id="349" r:id="rId23"/>
    <p:sldId id="350" r:id="rId24"/>
    <p:sldId id="363" r:id="rId25"/>
    <p:sldId id="341" r:id="rId26"/>
    <p:sldId id="364" r:id="rId27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C4D4"/>
    <a:srgbClr val="FEF9F4"/>
    <a:srgbClr val="000066"/>
    <a:srgbClr val="993366"/>
    <a:srgbClr val="660033"/>
    <a:srgbClr val="C6E6A2"/>
    <a:srgbClr val="DDF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22292" autoAdjust="0"/>
    <p:restoredTop sz="86346" autoAdjust="0"/>
  </p:normalViewPr>
  <p:slideViewPr>
    <p:cSldViewPr>
      <p:cViewPr varScale="1">
        <p:scale>
          <a:sx n="88" d="100"/>
          <a:sy n="88" d="100"/>
        </p:scale>
        <p:origin x="1795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71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6.xlsx"/><Relationship Id="rId1" Type="http://schemas.openxmlformats.org/officeDocument/2006/relationships/image" Target="../media/image12.jpeg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title>
      <c:tx>
        <c:rich>
          <a:bodyPr/>
          <a:lstStyle/>
          <a:p>
            <a:pPr>
              <a:defRPr sz="160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2000" dirty="0" smtClean="0"/>
              <a:t>Объем розничного товарооборота </a:t>
            </a:r>
            <a:r>
              <a:rPr lang="ru-RU" sz="1600" b="0" dirty="0" smtClean="0"/>
              <a:t>(млн. руб.)</a:t>
            </a:r>
            <a:endParaRPr lang="ru-RU" sz="1600" b="0" dirty="0"/>
          </a:p>
        </c:rich>
      </c:tx>
      <c:layout>
        <c:manualLayout>
          <c:xMode val="edge"/>
          <c:yMode val="edge"/>
          <c:x val="0.28429058477629471"/>
          <c:y val="2.3501687643171922E-2"/>
        </c:manualLayout>
      </c:layout>
      <c:overlay val="0"/>
      <c:spPr>
        <a:noFill/>
        <a:ln w="25395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9.3869731800766285E-2"/>
          <c:y val="0.20318725099601595"/>
          <c:w val="0.86015325670498333"/>
          <c:h val="0.66533864541832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Оборот розничной торговли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6.4960540098719481E-3"/>
                  <c:y val="0.19342890472487176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0,904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CFA-4373-A99F-C2631E41CC34}"/>
                </c:ext>
              </c:extLst>
            </c:dLbl>
            <c:dLbl>
              <c:idx val="1"/>
              <c:layout>
                <c:manualLayout>
                  <c:x val="-8.072391758058628E-3"/>
                  <c:y val="0.1548766406907169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1,343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CFA-4373-A99F-C2631E41CC34}"/>
                </c:ext>
              </c:extLst>
            </c:dLbl>
            <c:dLbl>
              <c:idx val="2"/>
              <c:layout>
                <c:manualLayout>
                  <c:x val="1.1986264199644511E-2"/>
                  <c:y val="0.165145741929978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1,344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CCFA-4373-A99F-C2631E41CC34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1,350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CD2-4E86-9813-D5E53EA4C49D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1,380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CD2-4E86-9813-D5E53EA4C49D}"/>
                </c:ext>
              </c:extLst>
            </c:dLbl>
            <c:spPr>
              <a:solidFill>
                <a:schemeClr val="accent1">
                  <a:lumMod val="20000"/>
                  <a:lumOff val="80000"/>
                </a:schemeClr>
              </a:solidFill>
            </c:spPr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2018 год</c:v>
                </c:pt>
                <c:pt idx="1">
                  <c:v>2019 год (оценка)</c:v>
                </c:pt>
                <c:pt idx="2">
                  <c:v>2020 год</c:v>
                </c:pt>
                <c:pt idx="3">
                  <c:v>2021 год</c:v>
                </c:pt>
                <c:pt idx="4">
                  <c:v>2022 год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6923.1</c:v>
                </c:pt>
                <c:pt idx="1">
                  <c:v>7400</c:v>
                </c:pt>
                <c:pt idx="2">
                  <c:v>7860</c:v>
                </c:pt>
                <c:pt idx="3">
                  <c:v>8380</c:v>
                </c:pt>
                <c:pt idx="4">
                  <c:v>8940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CFA-4373-A99F-C2631E41CC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0418432"/>
        <c:axId val="70392064"/>
      </c:barChart>
      <c:valAx>
        <c:axId val="70392064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70418432"/>
        <c:crosses val="autoZero"/>
        <c:crossBetween val="between"/>
      </c:valAx>
      <c:catAx>
        <c:axId val="704184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70392064"/>
        <c:crosses val="autoZero"/>
        <c:auto val="1"/>
        <c:lblAlgn val="ctr"/>
        <c:lblOffset val="100"/>
        <c:noMultiLvlLbl val="0"/>
      </c:cat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4BACC6">
        <a:lumMod val="40000"/>
        <a:lumOff val="60000"/>
      </a:srgbClr>
    </a:solidFill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2022 </a:t>
            </a:r>
            <a:r>
              <a:rPr lang="ru-RU" dirty="0"/>
              <a:t>год</a:t>
            </a:r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год</c:v>
                </c:pt>
              </c:strCache>
            </c:strRef>
          </c:tx>
          <c:explosion val="18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Лист1!$A$2:$A$3</c:f>
              <c:strCache>
                <c:ptCount val="2"/>
                <c:pt idx="0">
                  <c:v>Программный бюджет</c:v>
                </c:pt>
                <c:pt idx="1">
                  <c:v>Непрограммный бюджет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0.51500000000000001</c:v>
                </c:pt>
                <c:pt idx="1">
                  <c:v>0.48499999999999999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6F-4B11-A254-25BE1DD9AD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703986585156313E-2"/>
          <c:y val="6.342352934461877E-2"/>
          <c:w val="0.9545613302351843"/>
          <c:h val="0.6409726463140632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Бюджетные кредиты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6.0741769400568411E-3"/>
                  <c:y val="-1.510084032014732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 4 084,80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523-40B1-B95C-A1D3BFC1CE64}"/>
                </c:ext>
              </c:extLst>
            </c:dLbl>
            <c:dLbl>
              <c:idx val="2"/>
              <c:layout>
                <c:manualLayout>
                  <c:x val="3.0370884700284206E-3"/>
                  <c:y val="3.02016806402946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523-40B1-B95C-A1D3BFC1CE6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 formatCode="#,##0.00">
                  <c:v>4084.8</c:v>
                </c:pt>
                <c:pt idx="1">
                  <c:v>4084.8</c:v>
                </c:pt>
                <c:pt idx="2" formatCode="#,##0.00">
                  <c:v>4084.8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523-40B1-B95C-A1D3BFC1CE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4803072"/>
        <c:axId val="114804608"/>
      </c:barChart>
      <c:catAx>
        <c:axId val="1148030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4804608"/>
        <c:crosses val="autoZero"/>
        <c:auto val="1"/>
        <c:lblAlgn val="ctr"/>
        <c:lblOffset val="100"/>
        <c:noMultiLvlLbl val="0"/>
      </c:catAx>
      <c:valAx>
        <c:axId val="114804608"/>
        <c:scaling>
          <c:orientation val="minMax"/>
        </c:scaling>
        <c:delete val="1"/>
        <c:axPos val="l"/>
        <c:numFmt formatCode="#,##0.00" sourceLinked="1"/>
        <c:majorTickMark val="out"/>
        <c:minorTickMark val="none"/>
        <c:tickLblPos val="nextTo"/>
        <c:crossAx val="11480307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2.0656625701444876E-2"/>
          <c:y val="0.87524018659406844"/>
          <c:w val="0.96415793194841293"/>
          <c:h val="8.912634861205441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9"/>
    </mc:Choice>
    <mc:Fallback>
      <c:style val="39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Отгружено</a:t>
            </a:r>
            <a:r>
              <a:rPr lang="ru-RU" sz="2000" baseline="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товаров собственного производства </a:t>
            </a:r>
            <a:r>
              <a:rPr lang="ru-RU" sz="1600" b="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b="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600" b="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.)</a:t>
            </a:r>
          </a:p>
        </c:rich>
      </c:tx>
      <c:layout>
        <c:manualLayout>
          <c:xMode val="edge"/>
          <c:yMode val="edge"/>
          <c:x val="3.4190740930410538E-2"/>
          <c:y val="5.0532593931595124E-4"/>
        </c:manualLayout>
      </c:layout>
      <c:overlay val="0"/>
      <c:spPr>
        <a:noFill/>
        <a:ln w="8736">
          <a:noFill/>
        </a:ln>
      </c:spPr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3.2486419282938141E-2"/>
          <c:y val="2.4266405095232146E-2"/>
          <c:w val="0.92282075693596632"/>
          <c:h val="0.8277280831861506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9075400151947971E-3"/>
                  <c:y val="0.19382542226903537"/>
                </c:manualLayout>
              </c:layout>
              <c:tx>
                <c:rich>
                  <a:bodyPr/>
                  <a:lstStyle/>
                  <a:p>
                    <a:pPr>
                      <a:defRPr sz="1400" b="1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dirty="0" smtClean="0"/>
                      <a:t>886,2</a:t>
                    </a:r>
                    <a:endParaRPr lang="en-US" dirty="0"/>
                  </a:p>
                </c:rich>
              </c:tx>
              <c:spPr>
                <a:solidFill>
                  <a:srgbClr val="7CCA62">
                    <a:lumMod val="40000"/>
                    <a:lumOff val="60000"/>
                  </a:srgbClr>
                </a:solidFill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7B0-4C32-8F20-3ACAFC26EB53}"/>
                </c:ext>
              </c:extLst>
            </c:dLbl>
            <c:dLbl>
              <c:idx val="1"/>
              <c:layout>
                <c:manualLayout>
                  <c:x val="1.4252064024311617E-2"/>
                  <c:y val="0.27482709127699068"/>
                </c:manualLayout>
              </c:layout>
              <c:tx>
                <c:rich>
                  <a:bodyPr/>
                  <a:lstStyle/>
                  <a:p>
                    <a:pPr>
                      <a:defRPr sz="1400" b="1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dirty="0" smtClean="0"/>
                      <a:t>890,3</a:t>
                    </a:r>
                    <a:endParaRPr lang="en-US" dirty="0"/>
                  </a:p>
                </c:rich>
              </c:tx>
              <c:spPr>
                <a:solidFill>
                  <a:srgbClr val="7CCA62">
                    <a:lumMod val="40000"/>
                    <a:lumOff val="60000"/>
                  </a:srgbClr>
                </a:solidFill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7B0-4C32-8F20-3ACAFC26EB53}"/>
                </c:ext>
              </c:extLst>
            </c:dLbl>
            <c:dLbl>
              <c:idx val="2"/>
              <c:layout>
                <c:manualLayout>
                  <c:x val="1.4252064024311553E-2"/>
                  <c:y val="0.19382519448031491"/>
                </c:manualLayout>
              </c:layout>
              <c:tx>
                <c:rich>
                  <a:bodyPr/>
                  <a:lstStyle/>
                  <a:p>
                    <a:pPr>
                      <a:defRPr sz="1400" b="1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dirty="0" smtClean="0"/>
                      <a:t>911,7</a:t>
                    </a:r>
                    <a:endParaRPr lang="en-US" dirty="0"/>
                  </a:p>
                </c:rich>
              </c:tx>
              <c:spPr>
                <a:solidFill>
                  <a:srgbClr val="7CCA62">
                    <a:lumMod val="40000"/>
                    <a:lumOff val="60000"/>
                  </a:srgbClr>
                </a:solidFill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7B0-4C32-8F20-3ACAFC26EB53}"/>
                </c:ext>
              </c:extLst>
            </c:dLbl>
            <c:dLbl>
              <c:idx val="3"/>
              <c:layout>
                <c:manualLayout>
                  <c:x val="5.6899004267425323E-3"/>
                  <c:y val="0.1346488436395330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933,5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7B0-4C32-8F20-3ACAFC26EB53}"/>
                </c:ext>
              </c:extLst>
            </c:dLbl>
            <c:dLbl>
              <c:idx val="4"/>
              <c:layout>
                <c:manualLayout>
                  <c:x val="2.8449502133712661E-3"/>
                  <c:y val="0.1392919072133100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933,5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7B0-4C32-8F20-3ACAFC26EB53}"/>
                </c:ext>
              </c:extLst>
            </c:dLbl>
            <c:spPr>
              <a:solidFill>
                <a:srgbClr val="7CCA62">
                  <a:lumMod val="40000"/>
                  <a:lumOff val="60000"/>
                </a:srgbClr>
              </a:solidFill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2018 год</c:v>
                </c:pt>
                <c:pt idx="1">
                  <c:v>2019 год (оценка)</c:v>
                </c:pt>
                <c:pt idx="2">
                  <c:v>2020 год</c:v>
                </c:pt>
                <c:pt idx="3">
                  <c:v>2021 год</c:v>
                </c:pt>
                <c:pt idx="4">
                  <c:v>2022 год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5659.5</c:v>
                </c:pt>
                <c:pt idx="1">
                  <c:v>5960.4</c:v>
                </c:pt>
                <c:pt idx="2">
                  <c:v>6213.5</c:v>
                </c:pt>
                <c:pt idx="3">
                  <c:v>6492.8</c:v>
                </c:pt>
                <c:pt idx="4">
                  <c:v>6811.8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7B0-4C32-8F20-3ACAFC26EB5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2018 год</c:v>
                </c:pt>
                <c:pt idx="1">
                  <c:v>2019 год (оценка)</c:v>
                </c:pt>
                <c:pt idx="2">
                  <c:v>2020 год</c:v>
                </c:pt>
                <c:pt idx="3">
                  <c:v>2021 год</c:v>
                </c:pt>
                <c:pt idx="4">
                  <c:v>2022 год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6-D7B0-4C32-8F20-3ACAFC26EB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1055616"/>
        <c:axId val="71069696"/>
        <c:axId val="0"/>
      </c:bar3DChart>
      <c:catAx>
        <c:axId val="71055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1069696"/>
        <c:crosses val="autoZero"/>
        <c:auto val="1"/>
        <c:lblAlgn val="ctr"/>
        <c:lblOffset val="100"/>
        <c:noMultiLvlLbl val="0"/>
      </c:catAx>
      <c:valAx>
        <c:axId val="71069696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7105561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accent3">
        <a:lumMod val="20000"/>
        <a:lumOff val="80000"/>
      </a:schemeClr>
    </a:solidFill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441205214486526E-2"/>
          <c:y val="4.5766981010401414E-2"/>
          <c:w val="0.94149249424263592"/>
          <c:h val="0.768993012616740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22 512,00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065-4094-8D26-2DC41221F7D8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23 436,00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065-4094-8D26-2DC41221F7D8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24 495,50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065-4094-8D26-2DC41221F7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22512</c:v>
                </c:pt>
                <c:pt idx="1">
                  <c:v>23436</c:v>
                </c:pt>
                <c:pt idx="2">
                  <c:v>24495.5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DF-446B-9C4D-FBAFA9F8F48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15567085897297492"/>
                  <c:y val="-5.358054449646237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7 693,10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6DF-446B-9C4D-FBAFA9F8F480}"/>
                </c:ext>
              </c:extLst>
            </c:dLbl>
            <c:dLbl>
              <c:idx val="1"/>
              <c:layout>
                <c:manualLayout>
                  <c:x val="0.15709903199107561"/>
                  <c:y val="-4.241793105969941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7 735,35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6DF-446B-9C4D-FBAFA9F8F480}"/>
                </c:ext>
              </c:extLst>
            </c:dLbl>
            <c:dLbl>
              <c:idx val="2"/>
              <c:layout>
                <c:manualLayout>
                  <c:x val="0.15138633991867295"/>
                  <c:y val="-5.358054449646242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7 784,35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6DF-446B-9C4D-FBAFA9F8F4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7693.1</c:v>
                </c:pt>
                <c:pt idx="1">
                  <c:v>7735.35</c:v>
                </c:pt>
                <c:pt idx="2">
                  <c:v>7784.35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6DF-446B-9C4D-FBAFA9F8F48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5704325452517185E-2"/>
                  <c:y val="-0.16297415617673985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31 127,40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D6DF-446B-9C4D-FBAFA9F8F480}"/>
                </c:ext>
              </c:extLst>
            </c:dLbl>
            <c:dLbl>
              <c:idx val="1"/>
              <c:layout>
                <c:manualLayout>
                  <c:x val="4.4273363561121305E-2"/>
                  <c:y val="-0.16520667886409246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36 802,2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D6DF-446B-9C4D-FBAFA9F8F480}"/>
                </c:ext>
              </c:extLst>
            </c:dLbl>
            <c:dLbl>
              <c:idx val="2"/>
              <c:layout>
                <c:manualLayout>
                  <c:x val="6.9980477886933568E-2"/>
                  <c:y val="-0.15181154273997685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38 225,80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D6DF-446B-9C4D-FBAFA9F8F4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31127.4</c:v>
                </c:pt>
                <c:pt idx="1">
                  <c:v>36802.199999999997</c:v>
                </c:pt>
                <c:pt idx="2">
                  <c:v>38225.800000000003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6DF-446B-9C4D-FBAFA9F8F4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7735808"/>
        <c:axId val="77737344"/>
        <c:axId val="0"/>
      </c:bar3DChart>
      <c:catAx>
        <c:axId val="77735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7737344"/>
        <c:crosses val="autoZero"/>
        <c:auto val="1"/>
        <c:lblAlgn val="ctr"/>
        <c:lblOffset val="100"/>
        <c:noMultiLvlLbl val="0"/>
      </c:catAx>
      <c:valAx>
        <c:axId val="77737344"/>
        <c:scaling>
          <c:orientation val="minMax"/>
        </c:scaling>
        <c:delete val="1"/>
        <c:axPos val="l"/>
        <c:majorGridlines/>
        <c:numFmt formatCode="#,##0.0" sourceLinked="1"/>
        <c:majorTickMark val="out"/>
        <c:minorTickMark val="none"/>
        <c:tickLblPos val="nextTo"/>
        <c:crossAx val="7773580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0"/>
      <c:depthPercent val="110"/>
      <c:rAngAx val="0"/>
      <c:perspective val="5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7678210884982329E-2"/>
          <c:y val="0.10695592637902863"/>
          <c:w val="0.62316012765108342"/>
          <c:h val="0.8930440736209713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Удельный вес,%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/>
          </c:spPr>
          <c:explosion val="46"/>
          <c:dPt>
            <c:idx val="1"/>
            <c:bubble3D val="0"/>
            <c:explosion val="22"/>
            <c:extLst>
              <c:ext xmlns:c16="http://schemas.microsoft.com/office/drawing/2014/chart" uri="{C3380CC4-5D6E-409C-BE32-E72D297353CC}">
                <c16:uniqueId val="{00000000-4A96-4A90-8ED9-825E96C6031B}"/>
              </c:ext>
            </c:extLst>
          </c:dPt>
          <c:dPt>
            <c:idx val="2"/>
            <c:bubble3D val="0"/>
            <c:explosion val="16"/>
            <c:extLst>
              <c:ext xmlns:c16="http://schemas.microsoft.com/office/drawing/2014/chart" uri="{C3380CC4-5D6E-409C-BE32-E72D297353CC}">
                <c16:uniqueId val="{00000001-4A96-4A90-8ED9-825E96C6031B}"/>
              </c:ext>
            </c:extLst>
          </c:dPt>
          <c:dLbls>
            <c:dLbl>
              <c:idx val="0"/>
              <c:layout>
                <c:manualLayout>
                  <c:x val="-0.10235762346501537"/>
                  <c:y val="-0.22295327580399762"/>
                </c:manualLayout>
              </c:layout>
              <c:numFmt formatCode="General" sourceLinked="0"/>
              <c:spPr/>
              <c:txPr>
                <a:bodyPr/>
                <a:lstStyle/>
                <a:p>
                  <a:pPr>
                    <a:defRPr sz="2000" b="1"/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A96-4A90-8ED9-825E96C6031B}"/>
                </c:ext>
              </c:extLst>
            </c:dLbl>
            <c:dLbl>
              <c:idx val="1"/>
              <c:layout>
                <c:manualLayout>
                  <c:x val="7.619280063245229E-2"/>
                  <c:y val="2.878720505983836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A96-4A90-8ED9-825E96C6031B}"/>
                </c:ext>
              </c:extLst>
            </c:dLbl>
            <c:dLbl>
              <c:idx val="2"/>
              <c:layout>
                <c:manualLayout>
                  <c:x val="1.5123747360132203E-2"/>
                  <c:y val="0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A96-4A90-8ED9-825E96C6031B}"/>
                </c:ext>
              </c:extLst>
            </c:dLbl>
            <c:dLbl>
              <c:idx val="3"/>
              <c:layout>
                <c:manualLayout>
                  <c:x val="5.8695348431301907E-3"/>
                  <c:y val="0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A96-4A90-8ED9-825E96C6031B}"/>
                </c:ext>
              </c:extLst>
            </c:dLbl>
            <c:dLbl>
              <c:idx val="5"/>
              <c:layout>
                <c:manualLayout>
                  <c:x val="-1.6352839897347031E-2"/>
                  <c:y val="0.1122894204962085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4A96-4A90-8ED9-825E96C603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Лист1!$A$2:$A$7</c:f>
              <c:strCache>
                <c:ptCount val="6"/>
                <c:pt idx="0">
                  <c:v>Отрасли социальной сферы  </c:v>
                </c:pt>
                <c:pt idx="1">
                  <c:v>Общегосударственные расходы </c:v>
                </c:pt>
                <c:pt idx="2">
                  <c:v>Национальная экономика </c:v>
                </c:pt>
                <c:pt idx="3">
                  <c:v>Жилищно-коммунальное хозяйство </c:v>
                </c:pt>
                <c:pt idx="4">
                  <c:v>Обслуживание муниципального долга </c:v>
                </c:pt>
                <c:pt idx="5">
                  <c:v>Прочие расходы</c:v>
                </c:pt>
              </c:strCache>
            </c:strRef>
          </c:cat>
          <c:val>
            <c:numRef>
              <c:f>Лист1!$B$2:$B$7</c:f>
              <c:numCache>
                <c:formatCode>0.0</c:formatCode>
                <c:ptCount val="6"/>
                <c:pt idx="0" formatCode="General">
                  <c:v>31.7</c:v>
                </c:pt>
                <c:pt idx="1">
                  <c:v>27</c:v>
                </c:pt>
                <c:pt idx="2">
                  <c:v>10.7</c:v>
                </c:pt>
                <c:pt idx="3">
                  <c:v>27</c:v>
                </c:pt>
                <c:pt idx="4" formatCode="General">
                  <c:v>0.1</c:v>
                </c:pt>
                <c:pt idx="5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A96-4A90-8ED9-825E96C603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1415165552241813"/>
          <c:y val="5.2617423056586357E-2"/>
          <c:w val="0.37734452177491967"/>
          <c:h val="0.81713252531232983"/>
        </c:manualLayout>
      </c:layout>
      <c:overlay val="0"/>
      <c:sp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</c:spPr>
      <c:txPr>
        <a:bodyPr/>
        <a:lstStyle/>
        <a:p>
          <a:pPr>
            <a:defRPr sz="1180" cap="all" baseline="0">
              <a:solidFill>
                <a:srgbClr val="002060"/>
              </a:solidFill>
            </a:defRPr>
          </a:pPr>
          <a:endParaRPr lang="ru-RU"/>
        </a:p>
      </c:txPr>
    </c:legend>
    <c:plotVisOnly val="1"/>
    <c:dispBlanksAs val="gap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5922790986186723E-2"/>
          <c:y val="2.6616727085193553E-2"/>
          <c:w val="0.90407729744767618"/>
          <c:h val="0.961203525423001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explosion val="49"/>
          <c:dLbls>
            <c:dLbl>
              <c:idx val="3"/>
              <c:layout>
                <c:manualLayout>
                  <c:x val="2.290301814073574E-2"/>
                  <c:y val="5.012488833099998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DCE-4937-8937-7F844D56137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Лист1!$A$2:$A$7</c:f>
              <c:strCache>
                <c:ptCount val="6"/>
                <c:pt idx="0">
                  <c:v>Отрасли социальной сферы</c:v>
                </c:pt>
                <c:pt idx="1">
                  <c:v>Общегосударственные расходы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Обслуживание муниципального долга</c:v>
                </c:pt>
                <c:pt idx="5">
                  <c:v>Прочие расходы</c:v>
                </c:pt>
              </c:strCache>
            </c:strRef>
          </c:cat>
          <c:val>
            <c:numRef>
              <c:f>Лист1!$B$2:$B$7</c:f>
              <c:numCache>
                <c:formatCode>0.0</c:formatCode>
                <c:ptCount val="6"/>
                <c:pt idx="0">
                  <c:v>37.299999999999997</c:v>
                </c:pt>
                <c:pt idx="1">
                  <c:v>25.7</c:v>
                </c:pt>
                <c:pt idx="2">
                  <c:v>8.9</c:v>
                </c:pt>
                <c:pt idx="3">
                  <c:v>24</c:v>
                </c:pt>
                <c:pt idx="4">
                  <c:v>0.1</c:v>
                </c:pt>
                <c:pt idx="5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DCE-4937-8937-7F844D5613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2022г</a:t>
            </a:r>
            <a:r>
              <a:rPr lang="ru-RU" dirty="0"/>
              <a:t>.</a:t>
            </a:r>
          </a:p>
        </c:rich>
      </c:tx>
      <c:layout>
        <c:manualLayout>
          <c:xMode val="edge"/>
          <c:yMode val="edge"/>
          <c:x val="0.84346731427337496"/>
          <c:y val="8.2473829438452716E-4"/>
        </c:manualLayout>
      </c:layout>
      <c:overlay val="0"/>
    </c:title>
    <c:autoTitleDeleted val="0"/>
    <c:view3D>
      <c:rotX val="4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469734974674176"/>
          <c:y val="7.6985709317322223E-2"/>
          <c:w val="0.88530265025325827"/>
          <c:h val="0.8547066630277795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2022г.</c:v>
                </c:pt>
              </c:strCache>
            </c:strRef>
          </c:tx>
          <c:explosion val="22"/>
          <c:dPt>
            <c:idx val="0"/>
            <c:bubble3D val="0"/>
            <c:explosion val="2"/>
            <c:extLst>
              <c:ext xmlns:c16="http://schemas.microsoft.com/office/drawing/2014/chart" uri="{C3380CC4-5D6E-409C-BE32-E72D297353CC}">
                <c16:uniqueId val="{00000000-4544-4A2E-A926-C8E85877A58B}"/>
              </c:ext>
            </c:extLst>
          </c:dPt>
          <c:dLbls>
            <c:dLbl>
              <c:idx val="0"/>
              <c:layout>
                <c:manualLayout>
                  <c:x val="-0.20623539872721497"/>
                  <c:y val="-0.151603022369495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544-4A2E-A926-C8E85877A58B}"/>
                </c:ext>
              </c:extLst>
            </c:dLbl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Лист1!$A$2:$A$7</c:f>
              <c:strCache>
                <c:ptCount val="6"/>
                <c:pt idx="0">
                  <c:v>Отрасли социальной сферы</c:v>
                </c:pt>
                <c:pt idx="1">
                  <c:v>Общегосударственные расходы</c:v>
                </c:pt>
                <c:pt idx="2">
                  <c:v>Национальная экономика</c:v>
                </c:pt>
                <c:pt idx="3">
                  <c:v>Жилищно-коммунальное  хозяйство</c:v>
                </c:pt>
                <c:pt idx="4">
                  <c:v>Обслуживание муниципального долга</c:v>
                </c:pt>
                <c:pt idx="5">
                  <c:v>Прочие расходы</c:v>
                </c:pt>
              </c:strCache>
            </c:strRef>
          </c:cat>
          <c:val>
            <c:numRef>
              <c:f>Лист1!$B$2:$B$7</c:f>
              <c:numCache>
                <c:formatCode>0.0</c:formatCode>
                <c:ptCount val="6"/>
                <c:pt idx="0">
                  <c:v>15.9</c:v>
                </c:pt>
                <c:pt idx="1">
                  <c:v>19.8</c:v>
                </c:pt>
                <c:pt idx="2">
                  <c:v>7.5</c:v>
                </c:pt>
                <c:pt idx="3">
                  <c:v>51.6</c:v>
                </c:pt>
                <c:pt idx="4">
                  <c:v>0.1</c:v>
                </c:pt>
                <c:pt idx="5">
                  <c:v>5.0999999999999996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544-4A2E-A926-C8E85877A5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  <c:spPr>
        <a:blipFill>
          <a:blip xmlns:r="http://schemas.openxmlformats.org/officeDocument/2006/relationships" r:embed="rId1"/>
          <a:tile tx="0" ty="0" sx="100000" sy="100000" flip="none" algn="tl"/>
        </a:blipFill>
        <a:ln>
          <a:solidFill>
            <a:schemeClr val="accent2">
              <a:alpha val="54000"/>
            </a:schemeClr>
          </a:solidFill>
        </a:ln>
        <a:effectLst>
          <a:glow rad="1003300">
            <a:schemeClr val="accent1">
              <a:alpha val="40000"/>
            </a:schemeClr>
          </a:glow>
          <a:outerShdw blurRad="50800" dist="50800" dir="5400000" algn="ctr" rotWithShape="0">
            <a:srgbClr val="000000">
              <a:alpha val="59000"/>
            </a:srgbClr>
          </a:outerShdw>
        </a:effectLst>
      </c:spPr>
    </c:sideWall>
    <c:backWall>
      <c:thickness val="0"/>
      <c:spPr>
        <a:blipFill>
          <a:blip xmlns:r="http://schemas.openxmlformats.org/officeDocument/2006/relationships" r:embed="rId1"/>
          <a:tile tx="0" ty="0" sx="100000" sy="100000" flip="none" algn="tl"/>
        </a:blipFill>
        <a:ln>
          <a:solidFill>
            <a:schemeClr val="accent2">
              <a:alpha val="54000"/>
            </a:schemeClr>
          </a:solidFill>
        </a:ln>
        <a:effectLst>
          <a:glow rad="1003300">
            <a:schemeClr val="accent1">
              <a:alpha val="40000"/>
            </a:schemeClr>
          </a:glow>
          <a:outerShdw blurRad="50800" dist="50800" dir="5400000" algn="ctr" rotWithShape="0">
            <a:srgbClr val="000000">
              <a:alpha val="59000"/>
            </a:srgbClr>
          </a:outerShdw>
        </a:effectLst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Культура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19250.099999999999</c:v>
                </c:pt>
                <c:pt idx="1">
                  <c:v>23988.3</c:v>
                </c:pt>
                <c:pt idx="2">
                  <c:v>12060.3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EB-4B7E-8D57-524B24E4CF6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Физическая культура и спорт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Лист1!$C$2:$C$4</c:f>
              <c:numCache>
                <c:formatCode>0.0</c:formatCode>
                <c:ptCount val="3"/>
                <c:pt idx="0">
                  <c:v>245</c:v>
                </c:pt>
                <c:pt idx="1">
                  <c:v>245</c:v>
                </c:pt>
                <c:pt idx="2">
                  <c:v>245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CEB-4B7E-8D57-524B24E4CF6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Социальная политика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Лист1!$D$2:$D$4</c:f>
              <c:numCache>
                <c:formatCode>0.0</c:formatCode>
                <c:ptCount val="3"/>
                <c:pt idx="0" formatCode="General">
                  <c:v>928.3</c:v>
                </c:pt>
                <c:pt idx="1">
                  <c:v>706.2</c:v>
                </c:pt>
                <c:pt idx="2">
                  <c:v>725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CEB-4B7E-8D57-524B24E4CF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9712640"/>
        <c:axId val="79714176"/>
        <c:axId val="0"/>
      </c:bar3DChart>
      <c:catAx>
        <c:axId val="797126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79714176"/>
        <c:crosses val="autoZero"/>
        <c:auto val="1"/>
        <c:lblAlgn val="ctr"/>
        <c:lblOffset val="100"/>
        <c:noMultiLvlLbl val="0"/>
      </c:catAx>
      <c:valAx>
        <c:axId val="7971417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79712640"/>
        <c:crosses val="autoZero"/>
        <c:crossBetween val="between"/>
      </c:valAx>
    </c:plotArea>
    <c:legend>
      <c:legendPos val="l"/>
      <c:layout>
        <c:manualLayout>
          <c:xMode val="edge"/>
          <c:yMode val="edge"/>
          <c:x val="2.3833688148764253E-2"/>
          <c:y val="0.19339042607170778"/>
          <c:w val="0.30780651499182776"/>
          <c:h val="0.53188141590872651"/>
        </c:manualLayout>
      </c:layout>
      <c:overlay val="0"/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>
          <a:glow rad="127000">
            <a:schemeClr val="accent4">
              <a:lumMod val="60000"/>
              <a:lumOff val="40000"/>
            </a:schemeClr>
          </a:glow>
        </a:effectLst>
      </c:spPr>
      <c:txPr>
        <a:bodyPr/>
        <a:lstStyle/>
        <a:p>
          <a:pPr>
            <a:defRPr sz="1820" baseline="0">
              <a:solidFill>
                <a:srgbClr val="002060"/>
              </a:solidFill>
            </a:defRPr>
          </a:pPr>
          <a:endParaRPr lang="ru-RU"/>
        </a:p>
      </c:txPr>
    </c:legend>
    <c:plotVisOnly val="1"/>
    <c:dispBlanksAs val="gap"/>
    <c:showDLblsOverMax val="0"/>
  </c:chart>
  <c:spPr>
    <a:effectLst>
      <a:glow rad="127000">
        <a:schemeClr val="accent1">
          <a:lumMod val="40000"/>
          <a:lumOff val="60000"/>
        </a:schemeClr>
      </a:glow>
    </a:effectLst>
  </c:spPr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="1"/>
            </a:pPr>
            <a:r>
              <a:rPr lang="ru-RU" b="1" dirty="0" smtClean="0"/>
              <a:t>2020 </a:t>
            </a:r>
            <a:r>
              <a:rPr lang="ru-RU" b="1" dirty="0"/>
              <a:t>год</a:t>
            </a:r>
          </a:p>
        </c:rich>
      </c:tx>
      <c:layout>
        <c:manualLayout>
          <c:xMode val="edge"/>
          <c:yMode val="edge"/>
          <c:x val="0.4303645380398346"/>
          <c:y val="0.12345850461059882"/>
        </c:manualLayout>
      </c:layout>
      <c:overlay val="0"/>
    </c:title>
    <c:autoTitleDeleted val="0"/>
    <c:view3D>
      <c:rotX val="20"/>
      <c:rotY val="3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</c:v>
                </c:pt>
              </c:strCache>
            </c:strRef>
          </c:tx>
          <c:explosion val="38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094E-4AD8-AAD1-700AC3084C58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62,0%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94E-4AD8-AAD1-700AC3084C58}"/>
                </c:ext>
              </c:extLst>
            </c:dLbl>
            <c:dLbl>
              <c:idx val="1"/>
              <c:layout>
                <c:manualLayout>
                  <c:x val="2.1043159955407197E-2"/>
                  <c:y val="-3.9256867440260771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38,0%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94E-4AD8-AAD1-700AC3084C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Непрограммный бюджет</c:v>
                </c:pt>
                <c:pt idx="1">
                  <c:v>Программный бюджет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0.62</c:v>
                </c:pt>
                <c:pt idx="1">
                  <c:v>0.38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94E-4AD8-AAD1-700AC3084C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t"/>
      <c:legendEntry>
        <c:idx val="0"/>
        <c:txPr>
          <a:bodyPr/>
          <a:lstStyle/>
          <a:p>
            <a:pPr>
              <a:defRPr sz="1400" b="1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300" b="1"/>
            </a:pPr>
            <a:endParaRPr lang="ru-RU"/>
          </a:p>
        </c:txPr>
      </c:legendEntry>
      <c:layout>
        <c:manualLayout>
          <c:xMode val="edge"/>
          <c:yMode val="edge"/>
          <c:x val="0"/>
          <c:y val="0"/>
          <c:w val="1"/>
          <c:h val="8.5093322964115092E-2"/>
        </c:manualLayout>
      </c:layout>
      <c:overlay val="0"/>
      <c:txPr>
        <a:bodyPr/>
        <a:lstStyle/>
        <a:p>
          <a:pPr>
            <a:defRPr sz="13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2021</a:t>
            </a:r>
            <a:r>
              <a:rPr lang="ru-RU" baseline="0" dirty="0" smtClean="0"/>
              <a:t> </a:t>
            </a:r>
            <a:r>
              <a:rPr lang="ru-RU" dirty="0" smtClean="0"/>
              <a:t>год</a:t>
            </a:r>
            <a:endParaRPr lang="ru-RU" dirty="0"/>
          </a:p>
        </c:rich>
      </c:tx>
      <c:layout>
        <c:manualLayout>
          <c:xMode val="edge"/>
          <c:yMode val="edge"/>
          <c:x val="0.42157865395908389"/>
          <c:y val="0"/>
        </c:manualLayout>
      </c:layout>
      <c:overlay val="0"/>
    </c:title>
    <c:autoTitleDeleted val="0"/>
    <c:view3D>
      <c:rotX val="30"/>
      <c:rotY val="38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5312730110091129E-2"/>
          <c:y val="0.23540213878044558"/>
          <c:w val="0.78476487108667514"/>
          <c:h val="0.6578429270132776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</c:v>
                </c:pt>
              </c:strCache>
            </c:strRef>
          </c:tx>
          <c:explosion val="23"/>
          <c:dLbls>
            <c:dLbl>
              <c:idx val="0"/>
              <c:layout>
                <c:manualLayout>
                  <c:x val="-0.20281731238938761"/>
                  <c:y val="-9.079294219834167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A65-48D6-85B9-C3A08CB05A55}"/>
                </c:ext>
              </c:extLst>
            </c:dLbl>
            <c:dLbl>
              <c:idx val="1"/>
              <c:layout>
                <c:manualLayout>
                  <c:x val="3.4048343116606469E-2"/>
                  <c:y val="-3.4616103261253799E-2"/>
                </c:manualLayout>
              </c:layout>
              <c:tx>
                <c:rich>
                  <a:bodyPr/>
                  <a:lstStyle/>
                  <a:p>
                    <a:r>
                      <a:rPr lang="en-US" sz="1700" b="1" dirty="0" smtClean="0"/>
                      <a:t>66,6%</a:t>
                    </a:r>
                    <a:endParaRPr lang="en-US" sz="16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A65-48D6-85B9-C3A08CB05A5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7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2"/>
                <c:pt idx="0">
                  <c:v>Программный бюджет</c:v>
                </c:pt>
                <c:pt idx="1">
                  <c:v>Непрограммный бюджет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 formatCode="0.0%">
                  <c:v>0.33300000000000002</c:v>
                </c:pt>
                <c:pt idx="1">
                  <c:v>0.66600000000000004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A65-48D6-85B9-C3A08CB05A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604D51-1838-47AD-A714-192CD352809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CA0C80F-8224-476A-A6DA-4421FC8A6ED6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algn="ctr" rtl="0"/>
          <a:r>
            <a:rPr lang="ru-RU" b="1" baseline="0" dirty="0" smtClean="0"/>
            <a:t>Муниципальное образование город Костерево</a:t>
          </a:r>
          <a:endParaRPr lang="ru-RU" b="1" dirty="0"/>
        </a:p>
      </dgm:t>
    </dgm:pt>
    <dgm:pt modelId="{3147A38C-05FB-42E8-A524-A64D72D6F651}" type="parTrans" cxnId="{E2208D16-89A4-406D-A0BD-9C9624F0F55E}">
      <dgm:prSet/>
      <dgm:spPr/>
      <dgm:t>
        <a:bodyPr/>
        <a:lstStyle/>
        <a:p>
          <a:endParaRPr lang="ru-RU" b="1"/>
        </a:p>
      </dgm:t>
    </dgm:pt>
    <dgm:pt modelId="{30FE0ADE-91A0-408F-AD66-C481CE6696EC}" type="sibTrans" cxnId="{E2208D16-89A4-406D-A0BD-9C9624F0F55E}">
      <dgm:prSet/>
      <dgm:spPr/>
      <dgm:t>
        <a:bodyPr/>
        <a:lstStyle/>
        <a:p>
          <a:endParaRPr lang="ru-RU" b="1"/>
        </a:p>
      </dgm:t>
    </dgm:pt>
    <dgm:pt modelId="{3A0F0E3D-6047-47BD-B5E9-24422877FD70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algn="ctr" rtl="0"/>
          <a:endParaRPr lang="ru-RU" b="1" dirty="0"/>
        </a:p>
      </dgm:t>
    </dgm:pt>
    <dgm:pt modelId="{42B43C39-19FF-40BF-829D-34D16833A897}" type="parTrans" cxnId="{02651B38-53FA-46CC-9931-367B95E02AEE}">
      <dgm:prSet/>
      <dgm:spPr/>
      <dgm:t>
        <a:bodyPr/>
        <a:lstStyle/>
        <a:p>
          <a:endParaRPr lang="ru-RU"/>
        </a:p>
      </dgm:t>
    </dgm:pt>
    <dgm:pt modelId="{33AA165E-09D9-49FC-B130-5162AF7614C4}" type="sibTrans" cxnId="{02651B38-53FA-46CC-9931-367B95E02AEE}">
      <dgm:prSet/>
      <dgm:spPr/>
      <dgm:t>
        <a:bodyPr/>
        <a:lstStyle/>
        <a:p>
          <a:endParaRPr lang="ru-RU"/>
        </a:p>
      </dgm:t>
    </dgm:pt>
    <dgm:pt modelId="{64B61C66-3AA4-4273-840D-61203FCD4CD9}" type="pres">
      <dgm:prSet presAssocID="{B2604D51-1838-47AD-A714-192CD352809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9295BB1-42B1-4700-8D18-EE8F26C030CF}" type="pres">
      <dgm:prSet presAssocID="{CCA0C80F-8224-476A-A6DA-4421FC8A6ED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A7302C-9FBA-47BA-B5CD-1B511E74540D}" type="pres">
      <dgm:prSet presAssocID="{CCA0C80F-8224-476A-A6DA-4421FC8A6ED6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2208D16-89A4-406D-A0BD-9C9624F0F55E}" srcId="{B2604D51-1838-47AD-A714-192CD3528097}" destId="{CCA0C80F-8224-476A-A6DA-4421FC8A6ED6}" srcOrd="0" destOrd="0" parTransId="{3147A38C-05FB-42E8-A524-A64D72D6F651}" sibTransId="{30FE0ADE-91A0-408F-AD66-C481CE6696EC}"/>
    <dgm:cxn modelId="{B511838A-56DC-40A6-9630-D419791011C4}" type="presOf" srcId="{3A0F0E3D-6047-47BD-B5E9-24422877FD70}" destId="{28A7302C-9FBA-47BA-B5CD-1B511E74540D}" srcOrd="0" destOrd="0" presId="urn:microsoft.com/office/officeart/2005/8/layout/vList2"/>
    <dgm:cxn modelId="{02651B38-53FA-46CC-9931-367B95E02AEE}" srcId="{CCA0C80F-8224-476A-A6DA-4421FC8A6ED6}" destId="{3A0F0E3D-6047-47BD-B5E9-24422877FD70}" srcOrd="0" destOrd="0" parTransId="{42B43C39-19FF-40BF-829D-34D16833A897}" sibTransId="{33AA165E-09D9-49FC-B130-5162AF7614C4}"/>
    <dgm:cxn modelId="{C1C1941F-2522-448C-A415-93B53E6ED074}" type="presOf" srcId="{CCA0C80F-8224-476A-A6DA-4421FC8A6ED6}" destId="{59295BB1-42B1-4700-8D18-EE8F26C030CF}" srcOrd="0" destOrd="0" presId="urn:microsoft.com/office/officeart/2005/8/layout/vList2"/>
    <dgm:cxn modelId="{9A7E65A2-7C68-495F-9706-C30DDE65D6EB}" type="presOf" srcId="{B2604D51-1838-47AD-A714-192CD3528097}" destId="{64B61C66-3AA4-4273-840D-61203FCD4CD9}" srcOrd="0" destOrd="0" presId="urn:microsoft.com/office/officeart/2005/8/layout/vList2"/>
    <dgm:cxn modelId="{6BE5EB6A-E84D-4D39-98CF-E3B40A3982F2}" type="presParOf" srcId="{64B61C66-3AA4-4273-840D-61203FCD4CD9}" destId="{59295BB1-42B1-4700-8D18-EE8F26C030CF}" srcOrd="0" destOrd="0" presId="urn:microsoft.com/office/officeart/2005/8/layout/vList2"/>
    <dgm:cxn modelId="{39D6A567-3CE6-4A11-B1F2-00BBE48CA09C}" type="presParOf" srcId="{64B61C66-3AA4-4273-840D-61203FCD4CD9}" destId="{28A7302C-9FBA-47BA-B5CD-1B511E74540D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68BBA0A-65A2-42C1-9E2C-D5A1ADA57B27}" type="doc">
      <dgm:prSet loTypeId="urn:microsoft.com/office/officeart/2005/8/layout/vList4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D11B3C1B-B9ED-4FF6-B645-49846E42DAA9}">
      <dgm:prSet phldrT="[Текст]" custT="1"/>
      <dgm:spPr/>
      <dgm:t>
        <a:bodyPr/>
        <a:lstStyle/>
        <a:p>
          <a:r>
            <a:rPr lang="ru-RU" sz="2000" b="1" dirty="0" smtClean="0">
              <a:latin typeface="+mn-lt"/>
            </a:rPr>
            <a:t>площадь муниципального образования город Костерево 14,333 тыс. гектаров</a:t>
          </a:r>
          <a:endParaRPr lang="ru-RU" sz="2000" b="1" dirty="0">
            <a:latin typeface="+mn-lt"/>
          </a:endParaRPr>
        </a:p>
      </dgm:t>
    </dgm:pt>
    <dgm:pt modelId="{6544AEE6-8D55-4483-975C-35A8C1B33247}" type="parTrans" cxnId="{9D4382C2-C6FE-4FB9-89C0-4A09B450B52F}">
      <dgm:prSet/>
      <dgm:spPr/>
      <dgm:t>
        <a:bodyPr/>
        <a:lstStyle/>
        <a:p>
          <a:endParaRPr lang="ru-RU" sz="2000" b="1">
            <a:latin typeface="+mn-lt"/>
          </a:endParaRPr>
        </a:p>
      </dgm:t>
    </dgm:pt>
    <dgm:pt modelId="{34CA2448-D5CB-4DCF-A1BC-DFDCB72731EB}" type="sibTrans" cxnId="{9D4382C2-C6FE-4FB9-89C0-4A09B450B52F}">
      <dgm:prSet/>
      <dgm:spPr/>
      <dgm:t>
        <a:bodyPr/>
        <a:lstStyle/>
        <a:p>
          <a:endParaRPr lang="ru-RU" sz="2000" b="1">
            <a:latin typeface="+mn-lt"/>
          </a:endParaRPr>
        </a:p>
      </dgm:t>
    </dgm:pt>
    <dgm:pt modelId="{9507D413-128C-47F9-9BAF-CE0B4E316B94}">
      <dgm:prSet custT="1"/>
      <dgm:spPr/>
      <dgm:t>
        <a:bodyPr/>
        <a:lstStyle/>
        <a:p>
          <a:r>
            <a:rPr lang="ru-RU" sz="2000" b="1" dirty="0" smtClean="0">
              <a:latin typeface="+mn-lt"/>
            </a:rPr>
            <a:t>8,1 тысяч человек численность населения</a:t>
          </a:r>
          <a:endParaRPr lang="ru-RU" sz="2000" b="1" dirty="0">
            <a:latin typeface="+mn-lt"/>
          </a:endParaRPr>
        </a:p>
      </dgm:t>
    </dgm:pt>
    <dgm:pt modelId="{C673CF8A-86ED-4E4E-902D-F3A5A5A0B5F6}" type="parTrans" cxnId="{2E89F462-363A-468C-BC1B-21F8A3697965}">
      <dgm:prSet/>
      <dgm:spPr/>
      <dgm:t>
        <a:bodyPr/>
        <a:lstStyle/>
        <a:p>
          <a:endParaRPr lang="ru-RU" sz="2000" b="1">
            <a:latin typeface="+mn-lt"/>
          </a:endParaRPr>
        </a:p>
      </dgm:t>
    </dgm:pt>
    <dgm:pt modelId="{DF6986C3-8965-429F-AF95-D66CBF9BD5FA}" type="sibTrans" cxnId="{2E89F462-363A-468C-BC1B-21F8A3697965}">
      <dgm:prSet/>
      <dgm:spPr/>
      <dgm:t>
        <a:bodyPr/>
        <a:lstStyle/>
        <a:p>
          <a:endParaRPr lang="ru-RU" sz="2000" b="1">
            <a:latin typeface="+mn-lt"/>
          </a:endParaRPr>
        </a:p>
      </dgm:t>
    </dgm:pt>
    <dgm:pt modelId="{5FF37670-DCD4-4D29-9080-7B7C22F30B74}">
      <dgm:prSet custT="1"/>
      <dgm:spPr/>
      <dgm:t>
        <a:bodyPr/>
        <a:lstStyle/>
        <a:p>
          <a:r>
            <a:rPr lang="ru-RU" sz="2000" b="1" dirty="0" smtClean="0">
              <a:latin typeface="+mn-lt"/>
            </a:rPr>
            <a:t>14     муниципальных учреждений</a:t>
          </a:r>
          <a:endParaRPr lang="ru-RU" sz="2000" b="1" dirty="0">
            <a:latin typeface="+mn-lt"/>
          </a:endParaRPr>
        </a:p>
      </dgm:t>
    </dgm:pt>
    <dgm:pt modelId="{E4F646CD-3FF1-4CA8-AD3D-4A61EAA40F8F}" type="parTrans" cxnId="{A24148BC-7522-4975-8948-569D5C829F19}">
      <dgm:prSet/>
      <dgm:spPr/>
      <dgm:t>
        <a:bodyPr/>
        <a:lstStyle/>
        <a:p>
          <a:endParaRPr lang="ru-RU" sz="2000" b="1">
            <a:latin typeface="+mn-lt"/>
          </a:endParaRPr>
        </a:p>
      </dgm:t>
    </dgm:pt>
    <dgm:pt modelId="{D795D85F-F56C-47F2-BD9E-04D38416F892}" type="sibTrans" cxnId="{A24148BC-7522-4975-8948-569D5C829F19}">
      <dgm:prSet/>
      <dgm:spPr/>
      <dgm:t>
        <a:bodyPr/>
        <a:lstStyle/>
        <a:p>
          <a:endParaRPr lang="ru-RU" sz="2000" b="1">
            <a:latin typeface="+mn-lt"/>
          </a:endParaRPr>
        </a:p>
      </dgm:t>
    </dgm:pt>
    <dgm:pt modelId="{E55B5E8A-C460-449B-8016-B0FBCD763D54}">
      <dgm:prSet custT="1"/>
      <dgm:spPr/>
      <dgm:t>
        <a:bodyPr/>
        <a:lstStyle/>
        <a:p>
          <a:r>
            <a:rPr lang="ru-RU" sz="1400" b="1" dirty="0" smtClean="0">
              <a:latin typeface="+mn-lt"/>
            </a:rPr>
            <a:t>33,1 тыс. рублей среднемесячная заработная плата работников организаций, не относящихся к субъектам малого предпринимательства (по чистым видам экономической деятельности)</a:t>
          </a:r>
          <a:endParaRPr lang="ru-RU" sz="1400" b="1" dirty="0">
            <a:latin typeface="+mn-lt"/>
          </a:endParaRPr>
        </a:p>
      </dgm:t>
    </dgm:pt>
    <dgm:pt modelId="{161D09D5-5C48-4737-80BC-67D97BC230A1}" type="parTrans" cxnId="{B2D2404C-6B29-4931-86BE-5E78B5C6E233}">
      <dgm:prSet/>
      <dgm:spPr/>
      <dgm:t>
        <a:bodyPr/>
        <a:lstStyle/>
        <a:p>
          <a:endParaRPr lang="ru-RU" sz="2000" b="1">
            <a:latin typeface="+mn-lt"/>
          </a:endParaRPr>
        </a:p>
      </dgm:t>
    </dgm:pt>
    <dgm:pt modelId="{A0344D07-D7EB-4234-AF28-4A0D67A716F4}" type="sibTrans" cxnId="{B2D2404C-6B29-4931-86BE-5E78B5C6E233}">
      <dgm:prSet/>
      <dgm:spPr/>
      <dgm:t>
        <a:bodyPr/>
        <a:lstStyle/>
        <a:p>
          <a:endParaRPr lang="ru-RU" sz="2000" b="1">
            <a:latin typeface="+mn-lt"/>
          </a:endParaRPr>
        </a:p>
      </dgm:t>
    </dgm:pt>
    <dgm:pt modelId="{4E68ACF1-EBF0-4E87-8E16-D2EA4E243345}">
      <dgm:prSet custT="1"/>
      <dgm:spPr/>
      <dgm:t>
        <a:bodyPr/>
        <a:lstStyle/>
        <a:p>
          <a:r>
            <a:rPr lang="ru-RU" sz="2000" b="1" dirty="0" smtClean="0">
              <a:latin typeface="+mn-lt"/>
            </a:rPr>
            <a:t>Общая протяженность автомобильных дорог   39,9 км.</a:t>
          </a:r>
          <a:endParaRPr lang="ru-RU" sz="2000" b="1" dirty="0">
            <a:latin typeface="+mn-lt"/>
          </a:endParaRPr>
        </a:p>
      </dgm:t>
    </dgm:pt>
    <dgm:pt modelId="{1D0A2E54-751F-4E4B-99F9-744A59D928FF}" type="parTrans" cxnId="{D6E2AA09-7471-45EA-B6CC-E7C10366BBC5}">
      <dgm:prSet/>
      <dgm:spPr/>
      <dgm:t>
        <a:bodyPr/>
        <a:lstStyle/>
        <a:p>
          <a:endParaRPr lang="ru-RU" sz="2000" b="1">
            <a:latin typeface="+mn-lt"/>
          </a:endParaRPr>
        </a:p>
      </dgm:t>
    </dgm:pt>
    <dgm:pt modelId="{C972E83F-FFF9-4917-9A33-5DEDF342E92A}" type="sibTrans" cxnId="{D6E2AA09-7471-45EA-B6CC-E7C10366BBC5}">
      <dgm:prSet/>
      <dgm:spPr/>
      <dgm:t>
        <a:bodyPr/>
        <a:lstStyle/>
        <a:p>
          <a:endParaRPr lang="ru-RU" sz="2000" b="1">
            <a:latin typeface="+mn-lt"/>
          </a:endParaRPr>
        </a:p>
      </dgm:t>
    </dgm:pt>
    <dgm:pt modelId="{9C1DA672-7A07-4A1C-9B58-4FFAE9B9AFFE}" type="pres">
      <dgm:prSet presAssocID="{C68BBA0A-65A2-42C1-9E2C-D5A1ADA57B27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F60A010-2C82-47C1-817A-25365D41F51A}" type="pres">
      <dgm:prSet presAssocID="{D11B3C1B-B9ED-4FF6-B645-49846E42DAA9}" presName="comp" presStyleCnt="0"/>
      <dgm:spPr/>
    </dgm:pt>
    <dgm:pt modelId="{20617A6B-6704-478E-B1B4-10D4AFD848C3}" type="pres">
      <dgm:prSet presAssocID="{D11B3C1B-B9ED-4FF6-B645-49846E42DAA9}" presName="box" presStyleLbl="node1" presStyleIdx="0" presStyleCnt="5"/>
      <dgm:spPr/>
      <dgm:t>
        <a:bodyPr/>
        <a:lstStyle/>
        <a:p>
          <a:endParaRPr lang="ru-RU"/>
        </a:p>
      </dgm:t>
    </dgm:pt>
    <dgm:pt modelId="{F5C11632-7325-42D3-B8D8-B80D382D7853}" type="pres">
      <dgm:prSet presAssocID="{D11B3C1B-B9ED-4FF6-B645-49846E42DAA9}" presName="img" presStyleLbl="fgImgPlace1" presStyleIdx="0" presStyleCnt="5" custFlipHor="1" custScaleX="38385" custLinFactNeighborX="-16700" custLinFactNeighborY="1900"/>
      <dgm:spPr>
        <a:blipFill rotWithShape="1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58F53B01-E0C4-4020-BA3F-1B4AA1313AD7}" type="pres">
      <dgm:prSet presAssocID="{D11B3C1B-B9ED-4FF6-B645-49846E42DAA9}" presName="text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A7FE47-B96D-44D8-8296-6FD50FCEFD22}" type="pres">
      <dgm:prSet presAssocID="{34CA2448-D5CB-4DCF-A1BC-DFDCB72731EB}" presName="spacer" presStyleCnt="0"/>
      <dgm:spPr/>
    </dgm:pt>
    <dgm:pt modelId="{1F0345EF-D494-4C31-B225-1FA41AB11EAF}" type="pres">
      <dgm:prSet presAssocID="{9507D413-128C-47F9-9BAF-CE0B4E316B94}" presName="comp" presStyleCnt="0"/>
      <dgm:spPr/>
    </dgm:pt>
    <dgm:pt modelId="{915C05DC-5CBE-4FFC-9358-80CCEB76F508}" type="pres">
      <dgm:prSet presAssocID="{9507D413-128C-47F9-9BAF-CE0B4E316B94}" presName="box" presStyleLbl="node1" presStyleIdx="1" presStyleCnt="5"/>
      <dgm:spPr/>
      <dgm:t>
        <a:bodyPr/>
        <a:lstStyle/>
        <a:p>
          <a:endParaRPr lang="ru-RU"/>
        </a:p>
      </dgm:t>
    </dgm:pt>
    <dgm:pt modelId="{FAAA6E56-D6F1-40A0-A1B9-9FC5C528D4EC}" type="pres">
      <dgm:prSet presAssocID="{9507D413-128C-47F9-9BAF-CE0B4E316B94}" presName="img" presStyleLbl="fgImgPlace1" presStyleIdx="1" presStyleCnt="5" custScaleX="35499" custScaleY="95903" custLinFactNeighborX="-17780"/>
      <dgm:spPr>
        <a:blipFill rotWithShape="1"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75954C17-831F-44CD-A189-61405236ADFB}" type="pres">
      <dgm:prSet presAssocID="{9507D413-128C-47F9-9BAF-CE0B4E316B94}" presName="text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755C3C-823D-4536-9CF7-9960F576923E}" type="pres">
      <dgm:prSet presAssocID="{DF6986C3-8965-429F-AF95-D66CBF9BD5FA}" presName="spacer" presStyleCnt="0"/>
      <dgm:spPr/>
    </dgm:pt>
    <dgm:pt modelId="{B5577670-9766-4E3E-BE28-B5EA5D8CBC51}" type="pres">
      <dgm:prSet presAssocID="{E55B5E8A-C460-449B-8016-B0FBCD763D54}" presName="comp" presStyleCnt="0"/>
      <dgm:spPr/>
    </dgm:pt>
    <dgm:pt modelId="{A468717B-5B61-4932-B5F0-E3F17ABB7A37}" type="pres">
      <dgm:prSet presAssocID="{E55B5E8A-C460-449B-8016-B0FBCD763D54}" presName="box" presStyleLbl="node1" presStyleIdx="2" presStyleCnt="5" custLinFactNeighborY="9789"/>
      <dgm:spPr/>
      <dgm:t>
        <a:bodyPr/>
        <a:lstStyle/>
        <a:p>
          <a:endParaRPr lang="ru-RU"/>
        </a:p>
      </dgm:t>
    </dgm:pt>
    <dgm:pt modelId="{74E2AB97-1968-4755-95EB-3A85E1797F11}" type="pres">
      <dgm:prSet presAssocID="{E55B5E8A-C460-449B-8016-B0FBCD763D54}" presName="img" presStyleLbl="fgImgPlace1" presStyleIdx="2" presStyleCnt="5" custScaleX="35848" custLinFactNeighborX="-18763" custLinFactNeighborY="-264"/>
      <dgm:spPr>
        <a:blipFill rotWithShape="1"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D653087C-F4D5-4766-8E54-978A9F670A74}" type="pres">
      <dgm:prSet presAssocID="{E55B5E8A-C460-449B-8016-B0FBCD763D54}" presName="text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2DF1CE-6116-41A6-9E95-1435BEE59AE3}" type="pres">
      <dgm:prSet presAssocID="{A0344D07-D7EB-4234-AF28-4A0D67A716F4}" presName="spacer" presStyleCnt="0"/>
      <dgm:spPr/>
    </dgm:pt>
    <dgm:pt modelId="{1C345ECA-7D4C-466B-B99E-EE9AD568CD40}" type="pres">
      <dgm:prSet presAssocID="{5FF37670-DCD4-4D29-9080-7B7C22F30B74}" presName="comp" presStyleCnt="0"/>
      <dgm:spPr/>
    </dgm:pt>
    <dgm:pt modelId="{4D228D5D-341A-4CAE-BB6C-B54CC220C790}" type="pres">
      <dgm:prSet presAssocID="{5FF37670-DCD4-4D29-9080-7B7C22F30B74}" presName="box" presStyleLbl="node1" presStyleIdx="3" presStyleCnt="5"/>
      <dgm:spPr/>
      <dgm:t>
        <a:bodyPr/>
        <a:lstStyle/>
        <a:p>
          <a:endParaRPr lang="ru-RU"/>
        </a:p>
      </dgm:t>
    </dgm:pt>
    <dgm:pt modelId="{4F8023F8-7730-4D04-B66C-5D225F0E23A1}" type="pres">
      <dgm:prSet presAssocID="{5FF37670-DCD4-4D29-9080-7B7C22F30B74}" presName="img" presStyleLbl="fgImgPlace1" presStyleIdx="3" presStyleCnt="5" custScaleX="35376" custLinFactNeighborX="-17779"/>
      <dgm:spPr>
        <a:blipFill rotWithShape="1">
          <a:blip xmlns:r="http://schemas.openxmlformats.org/officeDocument/2006/relationships"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00E2BBA8-87F0-4E40-B439-F70B09594D06}" type="pres">
      <dgm:prSet presAssocID="{5FF37670-DCD4-4D29-9080-7B7C22F30B74}" presName="text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67DC4F-E79D-4831-ADDB-F6F658E3D3FA}" type="pres">
      <dgm:prSet presAssocID="{D795D85F-F56C-47F2-BD9E-04D38416F892}" presName="spacer" presStyleCnt="0"/>
      <dgm:spPr/>
    </dgm:pt>
    <dgm:pt modelId="{88B431E1-BE93-4CF8-A47B-D12AE4698AE4}" type="pres">
      <dgm:prSet presAssocID="{4E68ACF1-EBF0-4E87-8E16-D2EA4E243345}" presName="comp" presStyleCnt="0"/>
      <dgm:spPr/>
    </dgm:pt>
    <dgm:pt modelId="{7D0A3437-52F2-4DBE-9541-8BF0547EE99D}" type="pres">
      <dgm:prSet presAssocID="{4E68ACF1-EBF0-4E87-8E16-D2EA4E243345}" presName="box" presStyleLbl="node1" presStyleIdx="4" presStyleCnt="5" custLinFactNeighborY="-6044"/>
      <dgm:spPr/>
      <dgm:t>
        <a:bodyPr/>
        <a:lstStyle/>
        <a:p>
          <a:endParaRPr lang="ru-RU"/>
        </a:p>
      </dgm:t>
    </dgm:pt>
    <dgm:pt modelId="{AB0ADA16-FBAD-46B3-BFFE-9514EA693BF0}" type="pres">
      <dgm:prSet presAssocID="{4E68ACF1-EBF0-4E87-8E16-D2EA4E243345}" presName="img" presStyleLbl="fgImgPlace1" presStyleIdx="4" presStyleCnt="5" custScaleX="35748" custLinFactNeighborX="-17730" custLinFactNeighborY="-8809"/>
      <dgm:spPr>
        <a:blipFill rotWithShape="1"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2C815754-D3FA-4AB8-A487-2FB13A3D86BC}" type="pres">
      <dgm:prSet presAssocID="{4E68ACF1-EBF0-4E87-8E16-D2EA4E243345}" presName="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8C6AAD5-7B4E-44E0-B9EC-A8AFCE816475}" type="presOf" srcId="{C68BBA0A-65A2-42C1-9E2C-D5A1ADA57B27}" destId="{9C1DA672-7A07-4A1C-9B58-4FFAE9B9AFFE}" srcOrd="0" destOrd="0" presId="urn:microsoft.com/office/officeart/2005/8/layout/vList4"/>
    <dgm:cxn modelId="{2E89F462-363A-468C-BC1B-21F8A3697965}" srcId="{C68BBA0A-65A2-42C1-9E2C-D5A1ADA57B27}" destId="{9507D413-128C-47F9-9BAF-CE0B4E316B94}" srcOrd="1" destOrd="0" parTransId="{C673CF8A-86ED-4E4E-902D-F3A5A5A0B5F6}" sibTransId="{DF6986C3-8965-429F-AF95-D66CBF9BD5FA}"/>
    <dgm:cxn modelId="{B2D2404C-6B29-4931-86BE-5E78B5C6E233}" srcId="{C68BBA0A-65A2-42C1-9E2C-D5A1ADA57B27}" destId="{E55B5E8A-C460-449B-8016-B0FBCD763D54}" srcOrd="2" destOrd="0" parTransId="{161D09D5-5C48-4737-80BC-67D97BC230A1}" sibTransId="{A0344D07-D7EB-4234-AF28-4A0D67A716F4}"/>
    <dgm:cxn modelId="{5A507226-C334-46EB-9FB1-553EA49EDD96}" type="presOf" srcId="{5FF37670-DCD4-4D29-9080-7B7C22F30B74}" destId="{00E2BBA8-87F0-4E40-B439-F70B09594D06}" srcOrd="1" destOrd="0" presId="urn:microsoft.com/office/officeart/2005/8/layout/vList4"/>
    <dgm:cxn modelId="{FBAAF065-222A-4413-AC99-2A92A42CFE87}" type="presOf" srcId="{9507D413-128C-47F9-9BAF-CE0B4E316B94}" destId="{915C05DC-5CBE-4FFC-9358-80CCEB76F508}" srcOrd="0" destOrd="0" presId="urn:microsoft.com/office/officeart/2005/8/layout/vList4"/>
    <dgm:cxn modelId="{63DB558F-1857-4282-9DD5-0D0D83FD4245}" type="presOf" srcId="{D11B3C1B-B9ED-4FF6-B645-49846E42DAA9}" destId="{20617A6B-6704-478E-B1B4-10D4AFD848C3}" srcOrd="0" destOrd="0" presId="urn:microsoft.com/office/officeart/2005/8/layout/vList4"/>
    <dgm:cxn modelId="{0D59556E-8885-4797-BCC7-818D05B70B9D}" type="presOf" srcId="{9507D413-128C-47F9-9BAF-CE0B4E316B94}" destId="{75954C17-831F-44CD-A189-61405236ADFB}" srcOrd="1" destOrd="0" presId="urn:microsoft.com/office/officeart/2005/8/layout/vList4"/>
    <dgm:cxn modelId="{4DD10FDA-F00D-4215-AF49-4975B36075AE}" type="presOf" srcId="{E55B5E8A-C460-449B-8016-B0FBCD763D54}" destId="{A468717B-5B61-4932-B5F0-E3F17ABB7A37}" srcOrd="0" destOrd="0" presId="urn:microsoft.com/office/officeart/2005/8/layout/vList4"/>
    <dgm:cxn modelId="{04DB23EC-4C65-4B59-AA44-FC2306413F31}" type="presOf" srcId="{D11B3C1B-B9ED-4FF6-B645-49846E42DAA9}" destId="{58F53B01-E0C4-4020-BA3F-1B4AA1313AD7}" srcOrd="1" destOrd="0" presId="urn:microsoft.com/office/officeart/2005/8/layout/vList4"/>
    <dgm:cxn modelId="{9D4382C2-C6FE-4FB9-89C0-4A09B450B52F}" srcId="{C68BBA0A-65A2-42C1-9E2C-D5A1ADA57B27}" destId="{D11B3C1B-B9ED-4FF6-B645-49846E42DAA9}" srcOrd="0" destOrd="0" parTransId="{6544AEE6-8D55-4483-975C-35A8C1B33247}" sibTransId="{34CA2448-D5CB-4DCF-A1BC-DFDCB72731EB}"/>
    <dgm:cxn modelId="{D6E2AA09-7471-45EA-B6CC-E7C10366BBC5}" srcId="{C68BBA0A-65A2-42C1-9E2C-D5A1ADA57B27}" destId="{4E68ACF1-EBF0-4E87-8E16-D2EA4E243345}" srcOrd="4" destOrd="0" parTransId="{1D0A2E54-751F-4E4B-99F9-744A59D928FF}" sibTransId="{C972E83F-FFF9-4917-9A33-5DEDF342E92A}"/>
    <dgm:cxn modelId="{1EA9F2CC-08F4-4046-8BB7-A30E7A3EDDA7}" type="presOf" srcId="{5FF37670-DCD4-4D29-9080-7B7C22F30B74}" destId="{4D228D5D-341A-4CAE-BB6C-B54CC220C790}" srcOrd="0" destOrd="0" presId="urn:microsoft.com/office/officeart/2005/8/layout/vList4"/>
    <dgm:cxn modelId="{3BFD7E08-2D5F-41B5-8B9A-E2D7D54EA04E}" type="presOf" srcId="{4E68ACF1-EBF0-4E87-8E16-D2EA4E243345}" destId="{7D0A3437-52F2-4DBE-9541-8BF0547EE99D}" srcOrd="0" destOrd="0" presId="urn:microsoft.com/office/officeart/2005/8/layout/vList4"/>
    <dgm:cxn modelId="{F82AE64F-8586-4450-A994-377EE3C169E0}" type="presOf" srcId="{4E68ACF1-EBF0-4E87-8E16-D2EA4E243345}" destId="{2C815754-D3FA-4AB8-A487-2FB13A3D86BC}" srcOrd="1" destOrd="0" presId="urn:microsoft.com/office/officeart/2005/8/layout/vList4"/>
    <dgm:cxn modelId="{A24148BC-7522-4975-8948-569D5C829F19}" srcId="{C68BBA0A-65A2-42C1-9E2C-D5A1ADA57B27}" destId="{5FF37670-DCD4-4D29-9080-7B7C22F30B74}" srcOrd="3" destOrd="0" parTransId="{E4F646CD-3FF1-4CA8-AD3D-4A61EAA40F8F}" sibTransId="{D795D85F-F56C-47F2-BD9E-04D38416F892}"/>
    <dgm:cxn modelId="{80EA2C2E-1309-4BAC-8CDE-547FBAD1C2AB}" type="presOf" srcId="{E55B5E8A-C460-449B-8016-B0FBCD763D54}" destId="{D653087C-F4D5-4766-8E54-978A9F670A74}" srcOrd="1" destOrd="0" presId="urn:microsoft.com/office/officeart/2005/8/layout/vList4"/>
    <dgm:cxn modelId="{559611F3-270E-4B29-B9B9-AC502B43603C}" type="presParOf" srcId="{9C1DA672-7A07-4A1C-9B58-4FFAE9B9AFFE}" destId="{8F60A010-2C82-47C1-817A-25365D41F51A}" srcOrd="0" destOrd="0" presId="urn:microsoft.com/office/officeart/2005/8/layout/vList4"/>
    <dgm:cxn modelId="{3F974093-767B-4A3C-9E27-E7F25BE117A4}" type="presParOf" srcId="{8F60A010-2C82-47C1-817A-25365D41F51A}" destId="{20617A6B-6704-478E-B1B4-10D4AFD848C3}" srcOrd="0" destOrd="0" presId="urn:microsoft.com/office/officeart/2005/8/layout/vList4"/>
    <dgm:cxn modelId="{92E956F5-90FC-439D-B5B5-AC9CEE31E615}" type="presParOf" srcId="{8F60A010-2C82-47C1-817A-25365D41F51A}" destId="{F5C11632-7325-42D3-B8D8-B80D382D7853}" srcOrd="1" destOrd="0" presId="urn:microsoft.com/office/officeart/2005/8/layout/vList4"/>
    <dgm:cxn modelId="{FE72487C-62A0-40B8-B26F-D807D5A44D91}" type="presParOf" srcId="{8F60A010-2C82-47C1-817A-25365D41F51A}" destId="{58F53B01-E0C4-4020-BA3F-1B4AA1313AD7}" srcOrd="2" destOrd="0" presId="urn:microsoft.com/office/officeart/2005/8/layout/vList4"/>
    <dgm:cxn modelId="{1C9102F8-32D3-4604-9C44-5CA8DAEE1B11}" type="presParOf" srcId="{9C1DA672-7A07-4A1C-9B58-4FFAE9B9AFFE}" destId="{66A7FE47-B96D-44D8-8296-6FD50FCEFD22}" srcOrd="1" destOrd="0" presId="urn:microsoft.com/office/officeart/2005/8/layout/vList4"/>
    <dgm:cxn modelId="{084953D6-7EB9-4437-ADAE-FBC8120AF019}" type="presParOf" srcId="{9C1DA672-7A07-4A1C-9B58-4FFAE9B9AFFE}" destId="{1F0345EF-D494-4C31-B225-1FA41AB11EAF}" srcOrd="2" destOrd="0" presId="urn:microsoft.com/office/officeart/2005/8/layout/vList4"/>
    <dgm:cxn modelId="{E799CC13-3BF9-4F29-8E7B-BC68C919194C}" type="presParOf" srcId="{1F0345EF-D494-4C31-B225-1FA41AB11EAF}" destId="{915C05DC-5CBE-4FFC-9358-80CCEB76F508}" srcOrd="0" destOrd="0" presId="urn:microsoft.com/office/officeart/2005/8/layout/vList4"/>
    <dgm:cxn modelId="{23AC0860-5813-40C2-87B4-8D8842811F8D}" type="presParOf" srcId="{1F0345EF-D494-4C31-B225-1FA41AB11EAF}" destId="{FAAA6E56-D6F1-40A0-A1B9-9FC5C528D4EC}" srcOrd="1" destOrd="0" presId="urn:microsoft.com/office/officeart/2005/8/layout/vList4"/>
    <dgm:cxn modelId="{1F9C975C-8DFF-40AB-BF2D-CD8EA658BC7C}" type="presParOf" srcId="{1F0345EF-D494-4C31-B225-1FA41AB11EAF}" destId="{75954C17-831F-44CD-A189-61405236ADFB}" srcOrd="2" destOrd="0" presId="urn:microsoft.com/office/officeart/2005/8/layout/vList4"/>
    <dgm:cxn modelId="{C1DE6E7F-8BAC-489F-BAAA-07D6844FE07F}" type="presParOf" srcId="{9C1DA672-7A07-4A1C-9B58-4FFAE9B9AFFE}" destId="{89755C3C-823D-4536-9CF7-9960F576923E}" srcOrd="3" destOrd="0" presId="urn:microsoft.com/office/officeart/2005/8/layout/vList4"/>
    <dgm:cxn modelId="{44549C14-B7CF-46E0-8A2D-737C4D1DA2C7}" type="presParOf" srcId="{9C1DA672-7A07-4A1C-9B58-4FFAE9B9AFFE}" destId="{B5577670-9766-4E3E-BE28-B5EA5D8CBC51}" srcOrd="4" destOrd="0" presId="urn:microsoft.com/office/officeart/2005/8/layout/vList4"/>
    <dgm:cxn modelId="{7FCC09F6-F3AC-4D3B-8B6C-104148EDCB99}" type="presParOf" srcId="{B5577670-9766-4E3E-BE28-B5EA5D8CBC51}" destId="{A468717B-5B61-4932-B5F0-E3F17ABB7A37}" srcOrd="0" destOrd="0" presId="urn:microsoft.com/office/officeart/2005/8/layout/vList4"/>
    <dgm:cxn modelId="{DBFDC9BF-1791-4195-ABBD-B03CD11ABB19}" type="presParOf" srcId="{B5577670-9766-4E3E-BE28-B5EA5D8CBC51}" destId="{74E2AB97-1968-4755-95EB-3A85E1797F11}" srcOrd="1" destOrd="0" presId="urn:microsoft.com/office/officeart/2005/8/layout/vList4"/>
    <dgm:cxn modelId="{5F79C8E4-B9AB-43A3-86ED-49DFB208C4C5}" type="presParOf" srcId="{B5577670-9766-4E3E-BE28-B5EA5D8CBC51}" destId="{D653087C-F4D5-4766-8E54-978A9F670A74}" srcOrd="2" destOrd="0" presId="urn:microsoft.com/office/officeart/2005/8/layout/vList4"/>
    <dgm:cxn modelId="{3490E3B8-47FB-45BB-9106-06A4B081BCB2}" type="presParOf" srcId="{9C1DA672-7A07-4A1C-9B58-4FFAE9B9AFFE}" destId="{5C2DF1CE-6116-41A6-9E95-1435BEE59AE3}" srcOrd="5" destOrd="0" presId="urn:microsoft.com/office/officeart/2005/8/layout/vList4"/>
    <dgm:cxn modelId="{E53825CA-08C8-42A1-979E-0ED56B8DCCD0}" type="presParOf" srcId="{9C1DA672-7A07-4A1C-9B58-4FFAE9B9AFFE}" destId="{1C345ECA-7D4C-466B-B99E-EE9AD568CD40}" srcOrd="6" destOrd="0" presId="urn:microsoft.com/office/officeart/2005/8/layout/vList4"/>
    <dgm:cxn modelId="{CD8D1AAD-CE94-4253-893A-94E6DF298358}" type="presParOf" srcId="{1C345ECA-7D4C-466B-B99E-EE9AD568CD40}" destId="{4D228D5D-341A-4CAE-BB6C-B54CC220C790}" srcOrd="0" destOrd="0" presId="urn:microsoft.com/office/officeart/2005/8/layout/vList4"/>
    <dgm:cxn modelId="{A3268030-8919-4D26-9940-AB2D3BE14F11}" type="presParOf" srcId="{1C345ECA-7D4C-466B-B99E-EE9AD568CD40}" destId="{4F8023F8-7730-4D04-B66C-5D225F0E23A1}" srcOrd="1" destOrd="0" presId="urn:microsoft.com/office/officeart/2005/8/layout/vList4"/>
    <dgm:cxn modelId="{57E24E87-2A05-4BFE-B483-D4DFA5EA675D}" type="presParOf" srcId="{1C345ECA-7D4C-466B-B99E-EE9AD568CD40}" destId="{00E2BBA8-87F0-4E40-B439-F70B09594D06}" srcOrd="2" destOrd="0" presId="urn:microsoft.com/office/officeart/2005/8/layout/vList4"/>
    <dgm:cxn modelId="{D840EAFE-5569-46AE-BC52-C75A83A26C92}" type="presParOf" srcId="{9C1DA672-7A07-4A1C-9B58-4FFAE9B9AFFE}" destId="{4667DC4F-E79D-4831-ADDB-F6F658E3D3FA}" srcOrd="7" destOrd="0" presId="urn:microsoft.com/office/officeart/2005/8/layout/vList4"/>
    <dgm:cxn modelId="{43EE67F1-DCB1-4961-87EE-D3BB1137A87C}" type="presParOf" srcId="{9C1DA672-7A07-4A1C-9B58-4FFAE9B9AFFE}" destId="{88B431E1-BE93-4CF8-A47B-D12AE4698AE4}" srcOrd="8" destOrd="0" presId="urn:microsoft.com/office/officeart/2005/8/layout/vList4"/>
    <dgm:cxn modelId="{C22413FA-971C-4194-ADA7-7EC158E6D297}" type="presParOf" srcId="{88B431E1-BE93-4CF8-A47B-D12AE4698AE4}" destId="{7D0A3437-52F2-4DBE-9541-8BF0547EE99D}" srcOrd="0" destOrd="0" presId="urn:microsoft.com/office/officeart/2005/8/layout/vList4"/>
    <dgm:cxn modelId="{BE34106B-034F-466C-8310-A08E8488BDAF}" type="presParOf" srcId="{88B431E1-BE93-4CF8-A47B-D12AE4698AE4}" destId="{AB0ADA16-FBAD-46B3-BFFE-9514EA693BF0}" srcOrd="1" destOrd="0" presId="urn:microsoft.com/office/officeart/2005/8/layout/vList4"/>
    <dgm:cxn modelId="{3325DBA4-7EC9-4A37-948D-96A97FE94DA1}" type="presParOf" srcId="{88B431E1-BE93-4CF8-A47B-D12AE4698AE4}" destId="{2C815754-D3FA-4AB8-A487-2FB13A3D86BC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8240CA8-3E17-4E1C-9CEF-C613BF30659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0A407E8C-C27F-4579-9A3B-573FA9E7705D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200" b="1" dirty="0" smtClean="0">
              <a:solidFill>
                <a:schemeClr val="tx1"/>
              </a:solidFill>
            </a:rPr>
            <a:t>Осуществление бюджетных расходов посредством финансирования государственных программ</a:t>
          </a:r>
          <a:endParaRPr lang="ru-RU" sz="1200" dirty="0"/>
        </a:p>
      </dgm:t>
    </dgm:pt>
    <dgm:pt modelId="{41265F0C-CDD9-426E-8C22-8BC8C3C5EF55}" type="parTrans" cxnId="{8615173B-A268-4AC7-80BD-F5283E7AD196}">
      <dgm:prSet/>
      <dgm:spPr/>
      <dgm:t>
        <a:bodyPr/>
        <a:lstStyle/>
        <a:p>
          <a:endParaRPr lang="ru-RU"/>
        </a:p>
      </dgm:t>
    </dgm:pt>
    <dgm:pt modelId="{C5AA29A1-3A5F-4E0E-BE89-C8B2EE1E0ECD}" type="sibTrans" cxnId="{8615173B-A268-4AC7-80BD-F5283E7AD196}">
      <dgm:prSet/>
      <dgm:spPr/>
      <dgm:t>
        <a:bodyPr/>
        <a:lstStyle/>
        <a:p>
          <a:endParaRPr lang="ru-RU"/>
        </a:p>
      </dgm:t>
    </dgm:pt>
    <dgm:pt modelId="{482991D4-F724-4991-A7DE-0A0279648CFB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200" b="1" dirty="0" smtClean="0">
              <a:solidFill>
                <a:schemeClr val="tx1"/>
              </a:solidFill>
            </a:rPr>
            <a:t>Взаимосвязь бюджетных расходов с результатами реализации государственных программ</a:t>
          </a:r>
          <a:endParaRPr lang="ru-RU" sz="1200" dirty="0"/>
        </a:p>
      </dgm:t>
    </dgm:pt>
    <dgm:pt modelId="{33FDBF1C-EE6A-4CCE-9F6F-BE4B5C3AE534}" type="parTrans" cxnId="{0EF12CCD-D6C6-40D1-B370-55383578643A}">
      <dgm:prSet/>
      <dgm:spPr/>
      <dgm:t>
        <a:bodyPr/>
        <a:lstStyle/>
        <a:p>
          <a:endParaRPr lang="ru-RU"/>
        </a:p>
      </dgm:t>
    </dgm:pt>
    <dgm:pt modelId="{5B9C14A4-31EF-449C-9C63-1C4FD0D336B9}" type="sibTrans" cxnId="{0EF12CCD-D6C6-40D1-B370-55383578643A}">
      <dgm:prSet/>
      <dgm:spPr/>
      <dgm:t>
        <a:bodyPr/>
        <a:lstStyle/>
        <a:p>
          <a:endParaRPr lang="ru-RU"/>
        </a:p>
      </dgm:t>
    </dgm:pt>
    <dgm:pt modelId="{E9F72AAD-0CDB-4725-B8F8-56556B83C262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200" b="1" dirty="0" smtClean="0">
              <a:solidFill>
                <a:schemeClr val="tx1"/>
              </a:solidFill>
            </a:rPr>
            <a:t>Повышение качества бюджетного планирования и исполнения бюджета</a:t>
          </a:r>
          <a:endParaRPr lang="ru-RU" sz="1200" dirty="0"/>
        </a:p>
      </dgm:t>
    </dgm:pt>
    <dgm:pt modelId="{3233F5E1-7ACC-44FE-AA25-7C0DBFD670D8}" type="parTrans" cxnId="{8AF853BB-D39D-4B28-A8EA-35A8A1BB3296}">
      <dgm:prSet/>
      <dgm:spPr/>
      <dgm:t>
        <a:bodyPr/>
        <a:lstStyle/>
        <a:p>
          <a:endParaRPr lang="ru-RU"/>
        </a:p>
      </dgm:t>
    </dgm:pt>
    <dgm:pt modelId="{6D38DAEE-AA63-4E07-B9D8-C3CB2186EBAE}" type="sibTrans" cxnId="{8AF853BB-D39D-4B28-A8EA-35A8A1BB3296}">
      <dgm:prSet/>
      <dgm:spPr/>
      <dgm:t>
        <a:bodyPr/>
        <a:lstStyle/>
        <a:p>
          <a:endParaRPr lang="ru-RU"/>
        </a:p>
      </dgm:t>
    </dgm:pt>
    <dgm:pt modelId="{C940C1DA-5652-4984-ADDA-AF664E7A2AB3}" type="pres">
      <dgm:prSet presAssocID="{A8240CA8-3E17-4E1C-9CEF-C613BF30659F}" presName="CompostProcess" presStyleCnt="0">
        <dgm:presLayoutVars>
          <dgm:dir/>
          <dgm:resizeHandles val="exact"/>
        </dgm:presLayoutVars>
      </dgm:prSet>
      <dgm:spPr/>
    </dgm:pt>
    <dgm:pt modelId="{FCB26E7C-7342-4AEA-A9FA-42FB39021456}" type="pres">
      <dgm:prSet presAssocID="{A8240CA8-3E17-4E1C-9CEF-C613BF30659F}" presName="arrow" presStyleLbl="bgShp" presStyleIdx="0" presStyleCnt="1" custScaleX="117647" custLinFactNeighborY="3571"/>
      <dgm:spPr/>
    </dgm:pt>
    <dgm:pt modelId="{2A382201-2512-4771-936C-0EFF5A7795C0}" type="pres">
      <dgm:prSet presAssocID="{A8240CA8-3E17-4E1C-9CEF-C613BF30659F}" presName="linearProcess" presStyleCnt="0"/>
      <dgm:spPr/>
    </dgm:pt>
    <dgm:pt modelId="{C87A8F4C-A3A2-4C29-9856-A2752C1688AF}" type="pres">
      <dgm:prSet presAssocID="{0A407E8C-C27F-4579-9A3B-573FA9E7705D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1000CF-C8A6-491B-AB14-08B6EE62E1B7}" type="pres">
      <dgm:prSet presAssocID="{C5AA29A1-3A5F-4E0E-BE89-C8B2EE1E0ECD}" presName="sibTrans" presStyleCnt="0"/>
      <dgm:spPr/>
    </dgm:pt>
    <dgm:pt modelId="{621547AD-A0A8-4E97-B60E-2691C39409E2}" type="pres">
      <dgm:prSet presAssocID="{482991D4-F724-4991-A7DE-0A0279648CFB}" presName="textNode" presStyleLbl="node1" presStyleIdx="1" presStyleCnt="3" custLinFactNeighborX="-816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718FB2-2F01-4FF6-ACF5-D2BBEE9DBE85}" type="pres">
      <dgm:prSet presAssocID="{5B9C14A4-31EF-449C-9C63-1C4FD0D336B9}" presName="sibTrans" presStyleCnt="0"/>
      <dgm:spPr/>
    </dgm:pt>
    <dgm:pt modelId="{0673AF41-B53F-4592-97F9-94F3475435B6}" type="pres">
      <dgm:prSet presAssocID="{E9F72AAD-0CDB-4725-B8F8-56556B83C262}" presName="textNode" presStyleLbl="node1" presStyleIdx="2" presStyleCnt="3" custLinFactX="-9925" custLinFactNeighborX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AF853BB-D39D-4B28-A8EA-35A8A1BB3296}" srcId="{A8240CA8-3E17-4E1C-9CEF-C613BF30659F}" destId="{E9F72AAD-0CDB-4725-B8F8-56556B83C262}" srcOrd="2" destOrd="0" parTransId="{3233F5E1-7ACC-44FE-AA25-7C0DBFD670D8}" sibTransId="{6D38DAEE-AA63-4E07-B9D8-C3CB2186EBAE}"/>
    <dgm:cxn modelId="{107CFAF8-641D-4B44-B631-0B900690F576}" type="presOf" srcId="{0A407E8C-C27F-4579-9A3B-573FA9E7705D}" destId="{C87A8F4C-A3A2-4C29-9856-A2752C1688AF}" srcOrd="0" destOrd="0" presId="urn:microsoft.com/office/officeart/2005/8/layout/hProcess9"/>
    <dgm:cxn modelId="{8615173B-A268-4AC7-80BD-F5283E7AD196}" srcId="{A8240CA8-3E17-4E1C-9CEF-C613BF30659F}" destId="{0A407E8C-C27F-4579-9A3B-573FA9E7705D}" srcOrd="0" destOrd="0" parTransId="{41265F0C-CDD9-426E-8C22-8BC8C3C5EF55}" sibTransId="{C5AA29A1-3A5F-4E0E-BE89-C8B2EE1E0ECD}"/>
    <dgm:cxn modelId="{1CF957DE-BAC5-416B-964F-43A0444EF54B}" type="presOf" srcId="{E9F72AAD-0CDB-4725-B8F8-56556B83C262}" destId="{0673AF41-B53F-4592-97F9-94F3475435B6}" srcOrd="0" destOrd="0" presId="urn:microsoft.com/office/officeart/2005/8/layout/hProcess9"/>
    <dgm:cxn modelId="{1C9E2CA5-2717-4956-8FCF-81511134D9C0}" type="presOf" srcId="{482991D4-F724-4991-A7DE-0A0279648CFB}" destId="{621547AD-A0A8-4E97-B60E-2691C39409E2}" srcOrd="0" destOrd="0" presId="urn:microsoft.com/office/officeart/2005/8/layout/hProcess9"/>
    <dgm:cxn modelId="{B546D627-3F18-4AC9-948D-22F5A3D0578D}" type="presOf" srcId="{A8240CA8-3E17-4E1C-9CEF-C613BF30659F}" destId="{C940C1DA-5652-4984-ADDA-AF664E7A2AB3}" srcOrd="0" destOrd="0" presId="urn:microsoft.com/office/officeart/2005/8/layout/hProcess9"/>
    <dgm:cxn modelId="{0EF12CCD-D6C6-40D1-B370-55383578643A}" srcId="{A8240CA8-3E17-4E1C-9CEF-C613BF30659F}" destId="{482991D4-F724-4991-A7DE-0A0279648CFB}" srcOrd="1" destOrd="0" parTransId="{33FDBF1C-EE6A-4CCE-9F6F-BE4B5C3AE534}" sibTransId="{5B9C14A4-31EF-449C-9C63-1C4FD0D336B9}"/>
    <dgm:cxn modelId="{C0EF1011-38F5-439D-A0B1-C2014D73F026}" type="presParOf" srcId="{C940C1DA-5652-4984-ADDA-AF664E7A2AB3}" destId="{FCB26E7C-7342-4AEA-A9FA-42FB39021456}" srcOrd="0" destOrd="0" presId="urn:microsoft.com/office/officeart/2005/8/layout/hProcess9"/>
    <dgm:cxn modelId="{A46FFD52-D7A9-4EA2-AF0C-BA30E8004016}" type="presParOf" srcId="{C940C1DA-5652-4984-ADDA-AF664E7A2AB3}" destId="{2A382201-2512-4771-936C-0EFF5A7795C0}" srcOrd="1" destOrd="0" presId="urn:microsoft.com/office/officeart/2005/8/layout/hProcess9"/>
    <dgm:cxn modelId="{5E78A88F-7377-4606-B668-A4685BCC548C}" type="presParOf" srcId="{2A382201-2512-4771-936C-0EFF5A7795C0}" destId="{C87A8F4C-A3A2-4C29-9856-A2752C1688AF}" srcOrd="0" destOrd="0" presId="urn:microsoft.com/office/officeart/2005/8/layout/hProcess9"/>
    <dgm:cxn modelId="{866F40E4-0D4C-4349-AA01-62304AE3B2F4}" type="presParOf" srcId="{2A382201-2512-4771-936C-0EFF5A7795C0}" destId="{B61000CF-C8A6-491B-AB14-08B6EE62E1B7}" srcOrd="1" destOrd="0" presId="urn:microsoft.com/office/officeart/2005/8/layout/hProcess9"/>
    <dgm:cxn modelId="{34A24950-4683-4CF8-BB1A-93488E612E4B}" type="presParOf" srcId="{2A382201-2512-4771-936C-0EFF5A7795C0}" destId="{621547AD-A0A8-4E97-B60E-2691C39409E2}" srcOrd="2" destOrd="0" presId="urn:microsoft.com/office/officeart/2005/8/layout/hProcess9"/>
    <dgm:cxn modelId="{6DF2E3AB-1AB3-440E-B8CC-78AC436D25BA}" type="presParOf" srcId="{2A382201-2512-4771-936C-0EFF5A7795C0}" destId="{FB718FB2-2F01-4FF6-ACF5-D2BBEE9DBE85}" srcOrd="3" destOrd="0" presId="urn:microsoft.com/office/officeart/2005/8/layout/hProcess9"/>
    <dgm:cxn modelId="{D26ADE28-9202-4D37-AAEE-9825C44483E2}" type="presParOf" srcId="{2A382201-2512-4771-936C-0EFF5A7795C0}" destId="{0673AF41-B53F-4592-97F9-94F3475435B6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295BB1-42B1-4700-8D18-EE8F26C030CF}">
      <dsp:nvSpPr>
        <dsp:cNvPr id="0" name=""/>
        <dsp:cNvSpPr/>
      </dsp:nvSpPr>
      <dsp:spPr>
        <a:xfrm>
          <a:off x="0" y="120418"/>
          <a:ext cx="7931150" cy="661635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baseline="0" dirty="0" smtClean="0"/>
            <a:t>Муниципальное образование город Костерево</a:t>
          </a:r>
          <a:endParaRPr lang="ru-RU" sz="2900" b="1" kern="1200" dirty="0"/>
        </a:p>
      </dsp:txBody>
      <dsp:txXfrm>
        <a:off x="32298" y="152716"/>
        <a:ext cx="7866554" cy="597039"/>
      </dsp:txXfrm>
    </dsp:sp>
    <dsp:sp modelId="{28A7302C-9FBA-47BA-B5CD-1B511E74540D}">
      <dsp:nvSpPr>
        <dsp:cNvPr id="0" name=""/>
        <dsp:cNvSpPr/>
      </dsp:nvSpPr>
      <dsp:spPr>
        <a:xfrm>
          <a:off x="0" y="782053"/>
          <a:ext cx="7931150" cy="480240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251814" tIns="36830" rIns="206248" bIns="36830" numCol="1" spcCol="1270" anchor="t" anchorCtr="0">
          <a:noAutofit/>
        </a:bodyPr>
        <a:lstStyle/>
        <a:p>
          <a:pPr marL="228600" lvl="1" indent="-228600" algn="ctr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2300" b="1" kern="1200" dirty="0"/>
        </a:p>
      </dsp:txBody>
      <dsp:txXfrm>
        <a:off x="0" y="782053"/>
        <a:ext cx="7931150" cy="4802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617A6B-6704-478E-B1B4-10D4AFD848C3}">
      <dsp:nvSpPr>
        <dsp:cNvPr id="0" name=""/>
        <dsp:cNvSpPr/>
      </dsp:nvSpPr>
      <dsp:spPr>
        <a:xfrm>
          <a:off x="0" y="0"/>
          <a:ext cx="7992888" cy="75207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+mn-lt"/>
            </a:rPr>
            <a:t>площадь муниципального образования город Костерево 14,333 тыс. гектаров</a:t>
          </a:r>
          <a:endParaRPr lang="ru-RU" sz="2000" b="1" kern="1200" dirty="0">
            <a:latin typeface="+mn-lt"/>
          </a:endParaRPr>
        </a:p>
      </dsp:txBody>
      <dsp:txXfrm>
        <a:off x="1673785" y="0"/>
        <a:ext cx="6319102" cy="752078"/>
      </dsp:txXfrm>
    </dsp:sp>
    <dsp:sp modelId="{F5C11632-7325-42D3-B8D8-B80D382D7853}">
      <dsp:nvSpPr>
        <dsp:cNvPr id="0" name=""/>
        <dsp:cNvSpPr/>
      </dsp:nvSpPr>
      <dsp:spPr>
        <a:xfrm flipH="1">
          <a:off x="300727" y="86639"/>
          <a:ext cx="613614" cy="601662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5C05DC-5CBE-4FFC-9358-80CCEB76F508}">
      <dsp:nvSpPr>
        <dsp:cNvPr id="0" name=""/>
        <dsp:cNvSpPr/>
      </dsp:nvSpPr>
      <dsp:spPr>
        <a:xfrm>
          <a:off x="0" y="827285"/>
          <a:ext cx="7992888" cy="75207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+mn-lt"/>
            </a:rPr>
            <a:t>8,1 тысяч человек численность населения</a:t>
          </a:r>
          <a:endParaRPr lang="ru-RU" sz="2000" b="1" kern="1200" dirty="0">
            <a:latin typeface="+mn-lt"/>
          </a:endParaRPr>
        </a:p>
      </dsp:txBody>
      <dsp:txXfrm>
        <a:off x="1673785" y="827285"/>
        <a:ext cx="6319102" cy="752078"/>
      </dsp:txXfrm>
    </dsp:sp>
    <dsp:sp modelId="{FAAA6E56-D6F1-40A0-A1B9-9FC5C528D4EC}">
      <dsp:nvSpPr>
        <dsp:cNvPr id="0" name=""/>
        <dsp:cNvSpPr/>
      </dsp:nvSpPr>
      <dsp:spPr>
        <a:xfrm>
          <a:off x="306529" y="914818"/>
          <a:ext cx="567479" cy="577012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68717B-5B61-4932-B5F0-E3F17ABB7A37}">
      <dsp:nvSpPr>
        <dsp:cNvPr id="0" name=""/>
        <dsp:cNvSpPr/>
      </dsp:nvSpPr>
      <dsp:spPr>
        <a:xfrm>
          <a:off x="0" y="1728192"/>
          <a:ext cx="7992888" cy="75207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+mn-lt"/>
            </a:rPr>
            <a:t>33,1 тыс. рублей среднемесячная заработная плата работников организаций, не относящихся к субъектам малого предпринимательства (по чистым видам экономической деятельности)</a:t>
          </a:r>
          <a:endParaRPr lang="ru-RU" sz="1400" b="1" kern="1200" dirty="0">
            <a:latin typeface="+mn-lt"/>
          </a:endParaRPr>
        </a:p>
      </dsp:txBody>
      <dsp:txXfrm>
        <a:off x="1673785" y="1728192"/>
        <a:ext cx="6319102" cy="752078"/>
      </dsp:txXfrm>
    </dsp:sp>
    <dsp:sp modelId="{74E2AB97-1968-4755-95EB-3A85E1797F11}">
      <dsp:nvSpPr>
        <dsp:cNvPr id="0" name=""/>
        <dsp:cNvSpPr/>
      </dsp:nvSpPr>
      <dsp:spPr>
        <a:xfrm>
          <a:off x="288026" y="1728191"/>
          <a:ext cx="573058" cy="601662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228D5D-341A-4CAE-BB6C-B54CC220C790}">
      <dsp:nvSpPr>
        <dsp:cNvPr id="0" name=""/>
        <dsp:cNvSpPr/>
      </dsp:nvSpPr>
      <dsp:spPr>
        <a:xfrm>
          <a:off x="0" y="2481857"/>
          <a:ext cx="7992888" cy="75207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+mn-lt"/>
            </a:rPr>
            <a:t>14     муниципальных учреждений</a:t>
          </a:r>
          <a:endParaRPr lang="ru-RU" sz="2000" b="1" kern="1200" dirty="0">
            <a:latin typeface="+mn-lt"/>
          </a:endParaRPr>
        </a:p>
      </dsp:txBody>
      <dsp:txXfrm>
        <a:off x="1673785" y="2481857"/>
        <a:ext cx="6319102" cy="752078"/>
      </dsp:txXfrm>
    </dsp:sp>
    <dsp:sp modelId="{4F8023F8-7730-4D04-B66C-5D225F0E23A1}">
      <dsp:nvSpPr>
        <dsp:cNvPr id="0" name=""/>
        <dsp:cNvSpPr/>
      </dsp:nvSpPr>
      <dsp:spPr>
        <a:xfrm>
          <a:off x="307529" y="2557065"/>
          <a:ext cx="565512" cy="601662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0A3437-52F2-4DBE-9541-8BF0547EE99D}">
      <dsp:nvSpPr>
        <dsp:cNvPr id="0" name=""/>
        <dsp:cNvSpPr/>
      </dsp:nvSpPr>
      <dsp:spPr>
        <a:xfrm>
          <a:off x="0" y="3263688"/>
          <a:ext cx="7992888" cy="75207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+mn-lt"/>
            </a:rPr>
            <a:t>Общая протяженность автомобильных дорог   39,9 км.</a:t>
          </a:r>
          <a:endParaRPr lang="ru-RU" sz="2000" b="1" kern="1200" dirty="0">
            <a:latin typeface="+mn-lt"/>
          </a:endParaRPr>
        </a:p>
      </dsp:txBody>
      <dsp:txXfrm>
        <a:off x="1673785" y="3263688"/>
        <a:ext cx="6319102" cy="752078"/>
      </dsp:txXfrm>
    </dsp:sp>
    <dsp:sp modelId="{AB0ADA16-FBAD-46B3-BFFE-9514EA693BF0}">
      <dsp:nvSpPr>
        <dsp:cNvPr id="0" name=""/>
        <dsp:cNvSpPr/>
      </dsp:nvSpPr>
      <dsp:spPr>
        <a:xfrm>
          <a:off x="305339" y="3331351"/>
          <a:ext cx="571459" cy="601662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B26E7C-7342-4AEA-A9FA-42FB39021456}">
      <dsp:nvSpPr>
        <dsp:cNvPr id="0" name=""/>
        <dsp:cNvSpPr/>
      </dsp:nvSpPr>
      <dsp:spPr>
        <a:xfrm>
          <a:off x="2" y="0"/>
          <a:ext cx="8136899" cy="216024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7A8F4C-A3A2-4C29-9856-A2752C1688AF}">
      <dsp:nvSpPr>
        <dsp:cNvPr id="0" name=""/>
        <dsp:cNvSpPr/>
      </dsp:nvSpPr>
      <dsp:spPr>
        <a:xfrm>
          <a:off x="0" y="648072"/>
          <a:ext cx="2441071" cy="864096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Осуществление бюджетных расходов посредством финансирования государственных программ</a:t>
          </a:r>
          <a:endParaRPr lang="ru-RU" sz="1200" kern="1200" dirty="0"/>
        </a:p>
      </dsp:txBody>
      <dsp:txXfrm>
        <a:off x="42182" y="690254"/>
        <a:ext cx="2356707" cy="779732"/>
      </dsp:txXfrm>
    </dsp:sp>
    <dsp:sp modelId="{621547AD-A0A8-4E97-B60E-2691C39409E2}">
      <dsp:nvSpPr>
        <dsp:cNvPr id="0" name=""/>
        <dsp:cNvSpPr/>
      </dsp:nvSpPr>
      <dsp:spPr>
        <a:xfrm>
          <a:off x="2515682" y="648072"/>
          <a:ext cx="2441071" cy="864096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Взаимосвязь бюджетных расходов с результатами реализации государственных программ</a:t>
          </a:r>
          <a:endParaRPr lang="ru-RU" sz="1200" kern="1200" dirty="0"/>
        </a:p>
      </dsp:txBody>
      <dsp:txXfrm>
        <a:off x="2557864" y="690254"/>
        <a:ext cx="2356707" cy="779732"/>
      </dsp:txXfrm>
    </dsp:sp>
    <dsp:sp modelId="{0673AF41-B53F-4592-97F9-94F3475435B6}">
      <dsp:nvSpPr>
        <dsp:cNvPr id="0" name=""/>
        <dsp:cNvSpPr/>
      </dsp:nvSpPr>
      <dsp:spPr>
        <a:xfrm>
          <a:off x="5046711" y="648072"/>
          <a:ext cx="2441071" cy="864096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Повышение качества бюджетного планирования и исполнения бюджета</a:t>
          </a:r>
          <a:endParaRPr lang="ru-RU" sz="1200" kern="1200" dirty="0"/>
        </a:p>
      </dsp:txBody>
      <dsp:txXfrm>
        <a:off x="5088893" y="690254"/>
        <a:ext cx="2356707" cy="7797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0.06667</cdr:x>
      <cdr:y>0.02778</cdr:y>
    </cdr:from>
    <cdr:to>
      <cdr:x>0.16667</cdr:x>
      <cdr:y>0.13889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6064" y="72008"/>
          <a:ext cx="86409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0.01667</cdr:x>
      <cdr:y>0.05556</cdr:y>
    </cdr:from>
    <cdr:to>
      <cdr:x>0.15</cdr:x>
      <cdr:y>0.22222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44016" y="144016"/>
          <a:ext cx="1152128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/>
            <a:t>2020г.</a:t>
          </a:r>
          <a:endParaRPr lang="ru-RU" sz="20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547B1C-A987-4C51-B168-C690A68C37C3}" type="datetimeFigureOut">
              <a:rPr lang="ru-RU" smtClean="0"/>
              <a:t>02.03.2020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20D63-8A31-4982-A02F-F93EA0D11D9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189033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512CE1-42C6-4C31-BECF-53D82471BECF}" type="datetimeFigureOut">
              <a:rPr lang="ru-RU" smtClean="0"/>
              <a:t>02.03.2020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FCDAE6-61DD-4616-9351-D0F7AC7B468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463132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32696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8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 dirty="0" smtClean="0">
              <a:latin typeface="Arial" charset="0"/>
            </a:endParaRPr>
          </a:p>
        </p:txBody>
      </p:sp>
      <p:sp>
        <p:nvSpPr>
          <p:cNvPr id="62469" name="Номер слайда 3"/>
          <p:cNvSpPr txBox="1">
            <a:spLocks noGrp="1"/>
          </p:cNvSpPr>
          <p:nvPr/>
        </p:nvSpPr>
        <p:spPr bwMode="auto">
          <a:xfrm>
            <a:off x="3850815" y="9429614"/>
            <a:ext cx="2945293" cy="497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8" tIns="45714" rIns="91428" bIns="45714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A69B312-7364-40ED-9D8E-B7A8A643591D}" type="slidenum">
              <a:rPr lang="ru-RU" altLang="ru-RU"/>
              <a:pPr algn="r" eaLnBrk="1" hangingPunct="1">
                <a:spcBef>
                  <a:spcPct val="0"/>
                </a:spcBef>
              </a:pPr>
              <a:t>18</a:t>
            </a:fld>
            <a:endParaRPr lang="ru-RU" alt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62191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2617-2C3F-4304-8EE2-50B9064E1895}" type="datetimeFigureOut">
              <a:rPr lang="ru-RU" smtClean="0"/>
              <a:t>02.03.2020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579A0DC-A8CC-4FB4-9127-B3DC8E60B79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2617-2C3F-4304-8EE2-50B9064E1895}" type="datetimeFigureOut">
              <a:rPr lang="ru-RU" smtClean="0"/>
              <a:t>02.03.2020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9A0DC-A8CC-4FB4-9127-B3DC8E60B79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2617-2C3F-4304-8EE2-50B9064E1895}" type="datetimeFigureOut">
              <a:rPr lang="ru-RU" smtClean="0"/>
              <a:t>02.03.2020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9A0DC-A8CC-4FB4-9127-B3DC8E60B79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30CE7-0260-4170-B1BB-E68542AB97F3}" type="datetimeFigureOut">
              <a:rPr lang="ru-RU"/>
              <a:pPr>
                <a:defRPr/>
              </a:pPr>
              <a:t>02.03.2020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09B84-7BCB-4091-BA0B-CE53E4B14BE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9278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9E6A0-7AD1-4A14-A28C-792145CBDC2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11227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A0938-0FA8-46AF-87A4-88F67727898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3316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2617-2C3F-4304-8EE2-50B9064E1895}" type="datetimeFigureOut">
              <a:rPr lang="ru-RU" smtClean="0"/>
              <a:t>02.03.2020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579A0DC-A8CC-4FB4-9127-B3DC8E60B79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2617-2C3F-4304-8EE2-50B9064E1895}" type="datetimeFigureOut">
              <a:rPr lang="ru-RU" smtClean="0"/>
              <a:t>02.03.2020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9A0DC-A8CC-4FB4-9127-B3DC8E60B79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2617-2C3F-4304-8EE2-50B9064E1895}" type="datetimeFigureOut">
              <a:rPr lang="ru-RU" smtClean="0"/>
              <a:t>02.03.2020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9A0DC-A8CC-4FB4-9127-B3DC8E60B79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2617-2C3F-4304-8EE2-50B9064E1895}" type="datetimeFigureOut">
              <a:rPr lang="ru-RU" smtClean="0"/>
              <a:t>02.03.2020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579A0DC-A8CC-4FB4-9127-B3DC8E60B79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2617-2C3F-4304-8EE2-50B9064E1895}" type="datetimeFigureOut">
              <a:rPr lang="ru-RU" smtClean="0"/>
              <a:t>02.03.2020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9A0DC-A8CC-4FB4-9127-B3DC8E60B79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2617-2C3F-4304-8EE2-50B9064E1895}" type="datetimeFigureOut">
              <a:rPr lang="ru-RU" smtClean="0"/>
              <a:t>02.03.2020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9A0DC-A8CC-4FB4-9127-B3DC8E60B79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2617-2C3F-4304-8EE2-50B9064E1895}" type="datetimeFigureOut">
              <a:rPr lang="ru-RU" smtClean="0"/>
              <a:t>02.03.2020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9A0DC-A8CC-4FB4-9127-B3DC8E60B79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2617-2C3F-4304-8EE2-50B9064E1895}" type="datetimeFigureOut">
              <a:rPr lang="ru-RU" smtClean="0"/>
              <a:t>02.03.2020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9A0DC-A8CC-4FB4-9127-B3DC8E60B79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D892617-2C3F-4304-8EE2-50B9064E1895}" type="datetimeFigureOut">
              <a:rPr lang="ru-RU" smtClean="0"/>
              <a:t>02.03.2020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579A0DC-A8CC-4FB4-9127-B3DC8E60B79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6" r:id="rId13"/>
    <p:sldLayoutId id="2147483697" r:id="rId14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1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jpeg"/><Relationship Id="rId3" Type="http://schemas.openxmlformats.org/officeDocument/2006/relationships/image" Target="../media/image12.jpeg"/><Relationship Id="rId7" Type="http://schemas.openxmlformats.org/officeDocument/2006/relationships/image" Target="../media/image16.png"/><Relationship Id="rId12" Type="http://schemas.openxmlformats.org/officeDocument/2006/relationships/image" Target="../media/image2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11" Type="http://schemas.openxmlformats.org/officeDocument/2006/relationships/image" Target="../media/image20.jpeg"/><Relationship Id="rId5" Type="http://schemas.openxmlformats.org/officeDocument/2006/relationships/image" Target="../media/image14.jpe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23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59155776"/>
              </p:ext>
            </p:extLst>
          </p:nvPr>
        </p:nvGraphicFramePr>
        <p:xfrm>
          <a:off x="523875" y="115888"/>
          <a:ext cx="7931150" cy="1382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668338" y="3890963"/>
            <a:ext cx="7972425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ru-RU" sz="4400" b="1" kern="0" dirty="0">
                <a:solidFill>
                  <a:srgbClr val="C00000"/>
                </a:solidFill>
                <a:latin typeface="+mn-lt"/>
                <a:ea typeface="+mj-ea"/>
                <a:cs typeface="+mj-cs"/>
              </a:rPr>
              <a:t>Бюджет для граждан</a:t>
            </a:r>
          </a:p>
        </p:txBody>
      </p:sp>
      <p:sp>
        <p:nvSpPr>
          <p:cNvPr id="6" name="Заголовок 3"/>
          <p:cNvSpPr txBox="1">
            <a:spLocks/>
          </p:cNvSpPr>
          <p:nvPr/>
        </p:nvSpPr>
        <p:spPr bwMode="auto">
          <a:xfrm>
            <a:off x="604596" y="4819650"/>
            <a:ext cx="797242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ru-RU" sz="2000" b="1" kern="0" dirty="0">
                <a:solidFill>
                  <a:schemeClr val="accent3">
                    <a:lumMod val="50000"/>
                  </a:schemeClr>
                </a:solidFill>
                <a:ea typeface="+mj-ea"/>
                <a:cs typeface="+mj-cs"/>
              </a:rPr>
              <a:t>по </a:t>
            </a:r>
            <a:r>
              <a:rPr lang="ru-RU" sz="2000" b="1" kern="0" dirty="0" smtClean="0">
                <a:solidFill>
                  <a:schemeClr val="accent3">
                    <a:lumMod val="50000"/>
                  </a:schemeClr>
                </a:solidFill>
                <a:ea typeface="+mj-ea"/>
                <a:cs typeface="+mj-cs"/>
              </a:rPr>
              <a:t>решению </a:t>
            </a:r>
            <a:r>
              <a:rPr lang="ru-RU" sz="2000" b="1" kern="0" dirty="0">
                <a:solidFill>
                  <a:schemeClr val="accent3">
                    <a:lumMod val="50000"/>
                  </a:schemeClr>
                </a:solidFill>
                <a:ea typeface="+mj-ea"/>
                <a:cs typeface="+mj-cs"/>
              </a:rPr>
              <a:t>Совета </a:t>
            </a:r>
            <a:r>
              <a:rPr lang="ru-RU" sz="2000" b="1" kern="0" dirty="0" smtClean="0">
                <a:solidFill>
                  <a:schemeClr val="accent3">
                    <a:lumMod val="50000"/>
                  </a:schemeClr>
                </a:solidFill>
                <a:ea typeface="+mj-ea"/>
                <a:cs typeface="+mj-cs"/>
              </a:rPr>
              <a:t>народных депутатов города Костерево «О </a:t>
            </a:r>
            <a:r>
              <a:rPr lang="ru-RU" sz="2000" b="1" kern="0" dirty="0">
                <a:solidFill>
                  <a:schemeClr val="accent3">
                    <a:lumMod val="50000"/>
                  </a:schemeClr>
                </a:solidFill>
                <a:ea typeface="+mj-ea"/>
                <a:cs typeface="+mj-cs"/>
              </a:rPr>
              <a:t>бюджете </a:t>
            </a:r>
            <a:r>
              <a:rPr lang="ru-RU" sz="2000" b="1" kern="0" dirty="0" smtClean="0">
                <a:solidFill>
                  <a:schemeClr val="accent3">
                    <a:lumMod val="50000"/>
                  </a:schemeClr>
                </a:solidFill>
                <a:ea typeface="+mj-ea"/>
                <a:cs typeface="+mj-cs"/>
              </a:rPr>
              <a:t>муниципального образования город Костерево </a:t>
            </a:r>
          </a:p>
          <a:p>
            <a:pPr algn="ctr" eaLnBrk="0" hangingPunct="0">
              <a:defRPr/>
            </a:pPr>
            <a:r>
              <a:rPr lang="ru-RU" sz="2000" b="1" kern="0" dirty="0" smtClean="0">
                <a:solidFill>
                  <a:schemeClr val="accent3">
                    <a:lumMod val="50000"/>
                  </a:schemeClr>
                </a:solidFill>
                <a:ea typeface="+mj-ea"/>
                <a:cs typeface="+mj-cs"/>
              </a:rPr>
              <a:t>на 2020 </a:t>
            </a:r>
            <a:r>
              <a:rPr lang="ru-RU" sz="2000" b="1" kern="0" dirty="0">
                <a:solidFill>
                  <a:schemeClr val="accent3">
                    <a:lumMod val="50000"/>
                  </a:schemeClr>
                </a:solidFill>
                <a:ea typeface="+mj-ea"/>
                <a:cs typeface="+mj-cs"/>
              </a:rPr>
              <a:t>год  и на плановый период </a:t>
            </a:r>
            <a:r>
              <a:rPr lang="ru-RU" sz="2000" b="1" kern="0" dirty="0" smtClean="0">
                <a:solidFill>
                  <a:schemeClr val="accent3">
                    <a:lumMod val="50000"/>
                  </a:schemeClr>
                </a:solidFill>
                <a:ea typeface="+mj-ea"/>
                <a:cs typeface="+mj-cs"/>
              </a:rPr>
              <a:t>2021 </a:t>
            </a:r>
            <a:r>
              <a:rPr lang="ru-RU" sz="2000" b="1" kern="0" dirty="0">
                <a:solidFill>
                  <a:schemeClr val="accent3">
                    <a:lumMod val="50000"/>
                  </a:schemeClr>
                </a:solidFill>
                <a:ea typeface="+mj-ea"/>
                <a:cs typeface="+mj-cs"/>
              </a:rPr>
              <a:t>и </a:t>
            </a:r>
            <a:r>
              <a:rPr lang="ru-RU" sz="2000" b="1" kern="0" dirty="0" smtClean="0">
                <a:solidFill>
                  <a:schemeClr val="accent3">
                    <a:lumMod val="50000"/>
                  </a:schemeClr>
                </a:solidFill>
                <a:ea typeface="+mj-ea"/>
                <a:cs typeface="+mj-cs"/>
              </a:rPr>
              <a:t>2022 годов»</a:t>
            </a:r>
            <a:endParaRPr lang="ru-RU" sz="2000" b="1" kern="0" dirty="0">
              <a:solidFill>
                <a:schemeClr val="accent3">
                  <a:lumMod val="50000"/>
                </a:schemeClr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5086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0872" y="188640"/>
            <a:ext cx="8229600" cy="719138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700" b="1" dirty="0" smtClean="0"/>
              <a:t>Динамика показателей социально-экономического развития города                          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9936630"/>
              </p:ext>
            </p:extLst>
          </p:nvPr>
        </p:nvGraphicFramePr>
        <p:xfrm>
          <a:off x="539552" y="3501008"/>
          <a:ext cx="8064896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Объект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7860196"/>
              </p:ext>
            </p:extLst>
          </p:nvPr>
        </p:nvGraphicFramePr>
        <p:xfrm>
          <a:off x="539750" y="981075"/>
          <a:ext cx="8064698" cy="2447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2189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object 5"/>
          <p:cNvSpPr>
            <a:spLocks noChangeArrowheads="1"/>
          </p:cNvSpPr>
          <p:nvPr/>
        </p:nvSpPr>
        <p:spPr bwMode="auto">
          <a:xfrm>
            <a:off x="1042988" y="2349500"/>
            <a:ext cx="0" cy="2663825"/>
          </a:xfrm>
          <a:custGeom>
            <a:avLst/>
            <a:gdLst>
              <a:gd name="T0" fmla="*/ 0 h 2664333"/>
              <a:gd name="T1" fmla="*/ 2655203 h 2664333"/>
              <a:gd name="T2" fmla="*/ 0 60000 65536"/>
              <a:gd name="T3" fmla="*/ 0 60000 65536"/>
              <a:gd name="T4" fmla="*/ 0 h 2664333"/>
              <a:gd name="T5" fmla="*/ 2664333 h 2664333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T4" r="0" b="T5"/>
            <a:pathLst>
              <a:path h="2664333">
                <a:moveTo>
                  <a:pt x="0" y="0"/>
                </a:moveTo>
                <a:lnTo>
                  <a:pt x="0" y="2664333"/>
                </a:lnTo>
              </a:path>
            </a:pathLst>
          </a:cu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>
            <a:spAutoFit/>
          </a:bodyPr>
          <a:lstStyle/>
          <a:p>
            <a:endParaRPr lang="ru-RU" dirty="0"/>
          </a:p>
        </p:txBody>
      </p:sp>
      <p:sp>
        <p:nvSpPr>
          <p:cNvPr id="32771" name="object 6"/>
          <p:cNvSpPr txBox="1">
            <a:spLocks noChangeArrowheads="1"/>
          </p:cNvSpPr>
          <p:nvPr/>
        </p:nvSpPr>
        <p:spPr bwMode="auto">
          <a:xfrm>
            <a:off x="551606" y="1124744"/>
            <a:ext cx="7980834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ru-RU" altLang="ru-RU" sz="2000" b="1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Доходы бюджета –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поступающие в бюджет денежные средства, за исключением средств, являющихся в соответствии с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Бюджетным кодексом Российской Федерации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источниками финансирования дефицита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бюджета.</a:t>
            </a:r>
            <a:endParaRPr lang="ru-RU" altLang="ru-RU" sz="200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772" name="object 7"/>
          <p:cNvSpPr>
            <a:spLocks noChangeArrowheads="1"/>
          </p:cNvSpPr>
          <p:nvPr/>
        </p:nvSpPr>
        <p:spPr bwMode="auto">
          <a:xfrm>
            <a:off x="468313" y="2155824"/>
            <a:ext cx="2663527" cy="3334887"/>
          </a:xfrm>
          <a:custGeom>
            <a:avLst/>
            <a:gdLst>
              <a:gd name="T0" fmla="*/ 2444001 w 2719616"/>
              <a:gd name="T1" fmla="*/ 0 h 4315383"/>
              <a:gd name="T2" fmla="*/ 271543 w 2719616"/>
              <a:gd name="T3" fmla="*/ 0 h 4315383"/>
              <a:gd name="T4" fmla="*/ 249274 w 2719616"/>
              <a:gd name="T5" fmla="*/ 900 h 4315383"/>
              <a:gd name="T6" fmla="*/ 206295 w 2719616"/>
              <a:gd name="T7" fmla="*/ 7880 h 4315383"/>
              <a:gd name="T8" fmla="*/ 165845 w 2719616"/>
              <a:gd name="T9" fmla="*/ 21303 h 4315383"/>
              <a:gd name="T10" fmla="*/ 128501 w 2719616"/>
              <a:gd name="T11" fmla="*/ 40630 h 4315383"/>
              <a:gd name="T12" fmla="*/ 94824 w 2719616"/>
              <a:gd name="T13" fmla="*/ 65285 h 4315383"/>
              <a:gd name="T14" fmla="*/ 65355 w 2719616"/>
              <a:gd name="T15" fmla="*/ 94707 h 4315383"/>
              <a:gd name="T16" fmla="*/ 40690 w 2719616"/>
              <a:gd name="T17" fmla="*/ 128340 h 4315383"/>
              <a:gd name="T18" fmla="*/ 21335 w 2719616"/>
              <a:gd name="T19" fmla="*/ 165660 h 4315383"/>
              <a:gd name="T20" fmla="*/ 7885 w 2719616"/>
              <a:gd name="T21" fmla="*/ 206055 h 4315383"/>
              <a:gd name="T22" fmla="*/ 901 w 2719616"/>
              <a:gd name="T23" fmla="*/ 249020 h 4315383"/>
              <a:gd name="T24" fmla="*/ 0 w 2719616"/>
              <a:gd name="T25" fmla="*/ 271276 h 4315383"/>
              <a:gd name="T26" fmla="*/ 0 w 2719616"/>
              <a:gd name="T27" fmla="*/ 4034012 h 4315383"/>
              <a:gd name="T28" fmla="*/ 3559 w 2719616"/>
              <a:gd name="T29" fmla="*/ 4078024 h 4315383"/>
              <a:gd name="T30" fmla="*/ 13846 w 2719616"/>
              <a:gd name="T31" fmla="*/ 4119775 h 4315383"/>
              <a:gd name="T32" fmla="*/ 30300 w 2719616"/>
              <a:gd name="T33" fmla="*/ 4158706 h 4315383"/>
              <a:gd name="T34" fmla="*/ 52398 w 2719616"/>
              <a:gd name="T35" fmla="*/ 4194260 h 4315383"/>
              <a:gd name="T36" fmla="*/ 79526 w 2719616"/>
              <a:gd name="T37" fmla="*/ 4225876 h 4315383"/>
              <a:gd name="T38" fmla="*/ 111179 w 2719616"/>
              <a:gd name="T39" fmla="*/ 4252997 h 4315383"/>
              <a:gd name="T40" fmla="*/ 146759 w 2719616"/>
              <a:gd name="T41" fmla="*/ 4275063 h 4315383"/>
              <a:gd name="T42" fmla="*/ 185708 w 2719616"/>
              <a:gd name="T43" fmla="*/ 4291518 h 4315383"/>
              <a:gd name="T44" fmla="*/ 227501 w 2719616"/>
              <a:gd name="T45" fmla="*/ 4301800 h 4315383"/>
              <a:gd name="T46" fmla="*/ 271543 w 2719616"/>
              <a:gd name="T47" fmla="*/ 4305350 h 4315383"/>
              <a:gd name="T48" fmla="*/ 2444001 w 2719616"/>
              <a:gd name="T49" fmla="*/ 4305350 h 4315383"/>
              <a:gd name="T50" fmla="*/ 2488020 w 2719616"/>
              <a:gd name="T51" fmla="*/ 4301800 h 4315383"/>
              <a:gd name="T52" fmla="*/ 2529797 w 2719616"/>
              <a:gd name="T53" fmla="*/ 4291518 h 4315383"/>
              <a:gd name="T54" fmla="*/ 2568746 w 2719616"/>
              <a:gd name="T55" fmla="*/ 4275063 h 4315383"/>
              <a:gd name="T56" fmla="*/ 2604320 w 2719616"/>
              <a:gd name="T57" fmla="*/ 4252997 h 4315383"/>
              <a:gd name="T58" fmla="*/ 2635959 w 2719616"/>
              <a:gd name="T59" fmla="*/ 4225876 h 4315383"/>
              <a:gd name="T60" fmla="*/ 2663100 w 2719616"/>
              <a:gd name="T61" fmla="*/ 4194260 h 4315383"/>
              <a:gd name="T62" fmla="*/ 2685187 w 2719616"/>
              <a:gd name="T63" fmla="*/ 4158706 h 4315383"/>
              <a:gd name="T64" fmla="*/ 2701644 w 2719616"/>
              <a:gd name="T65" fmla="*/ 4119775 h 4315383"/>
              <a:gd name="T66" fmla="*/ 2711940 w 2719616"/>
              <a:gd name="T67" fmla="*/ 4078024 h 4315383"/>
              <a:gd name="T68" fmla="*/ 2715494 w 2719616"/>
              <a:gd name="T69" fmla="*/ 4034012 h 4315383"/>
              <a:gd name="T70" fmla="*/ 2715494 w 2719616"/>
              <a:gd name="T71" fmla="*/ 271276 h 4315383"/>
              <a:gd name="T72" fmla="*/ 2711940 w 2719616"/>
              <a:gd name="T73" fmla="*/ 227263 h 4315383"/>
              <a:gd name="T74" fmla="*/ 2701644 w 2719616"/>
              <a:gd name="T75" fmla="*/ 185504 h 4315383"/>
              <a:gd name="T76" fmla="*/ 2685187 w 2719616"/>
              <a:gd name="T77" fmla="*/ 146576 h 4315383"/>
              <a:gd name="T78" fmla="*/ 2663100 w 2719616"/>
              <a:gd name="T79" fmla="*/ 111039 h 4315383"/>
              <a:gd name="T80" fmla="*/ 2635959 w 2719616"/>
              <a:gd name="T81" fmla="*/ 79433 h 4315383"/>
              <a:gd name="T82" fmla="*/ 2604320 w 2719616"/>
              <a:gd name="T83" fmla="*/ 52315 h 4315383"/>
              <a:gd name="T84" fmla="*/ 2568746 w 2719616"/>
              <a:gd name="T85" fmla="*/ 30264 h 4315383"/>
              <a:gd name="T86" fmla="*/ 2529797 w 2719616"/>
              <a:gd name="T87" fmla="*/ 13819 h 4315383"/>
              <a:gd name="T88" fmla="*/ 2488020 w 2719616"/>
              <a:gd name="T89" fmla="*/ 3556 h 4315383"/>
              <a:gd name="T90" fmla="*/ 2444001 w 2719616"/>
              <a:gd name="T91" fmla="*/ 0 h 4315383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2719616"/>
              <a:gd name="T139" fmla="*/ 0 h 4315383"/>
              <a:gd name="T140" fmla="*/ 2719616 w 2719616"/>
              <a:gd name="T141" fmla="*/ 4315383 h 4315383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2719616" h="4315383">
                <a:moveTo>
                  <a:pt x="2447709" y="0"/>
                </a:moveTo>
                <a:lnTo>
                  <a:pt x="271957" y="0"/>
                </a:lnTo>
                <a:lnTo>
                  <a:pt x="249652" y="900"/>
                </a:lnTo>
                <a:lnTo>
                  <a:pt x="206601" y="7898"/>
                </a:lnTo>
                <a:lnTo>
                  <a:pt x="166097" y="21357"/>
                </a:lnTo>
                <a:lnTo>
                  <a:pt x="128699" y="40720"/>
                </a:lnTo>
                <a:lnTo>
                  <a:pt x="94968" y="65429"/>
                </a:lnTo>
                <a:lnTo>
                  <a:pt x="65463" y="94923"/>
                </a:lnTo>
                <a:lnTo>
                  <a:pt x="40744" y="128646"/>
                </a:lnTo>
                <a:lnTo>
                  <a:pt x="21371" y="166038"/>
                </a:lnTo>
                <a:lnTo>
                  <a:pt x="7903" y="206541"/>
                </a:lnTo>
                <a:lnTo>
                  <a:pt x="901" y="249596"/>
                </a:lnTo>
                <a:lnTo>
                  <a:pt x="0" y="271906"/>
                </a:lnTo>
                <a:lnTo>
                  <a:pt x="0" y="4043413"/>
                </a:lnTo>
                <a:lnTo>
                  <a:pt x="3559" y="4087527"/>
                </a:lnTo>
                <a:lnTo>
                  <a:pt x="13864" y="4129376"/>
                </a:lnTo>
                <a:lnTo>
                  <a:pt x="30354" y="4168398"/>
                </a:lnTo>
                <a:lnTo>
                  <a:pt x="52470" y="4204034"/>
                </a:lnTo>
                <a:lnTo>
                  <a:pt x="79652" y="4235724"/>
                </a:lnTo>
                <a:lnTo>
                  <a:pt x="111341" y="4262908"/>
                </a:lnTo>
                <a:lnTo>
                  <a:pt x="146975" y="4285026"/>
                </a:lnTo>
                <a:lnTo>
                  <a:pt x="185996" y="4301518"/>
                </a:lnTo>
                <a:lnTo>
                  <a:pt x="227843" y="4311824"/>
                </a:lnTo>
                <a:lnTo>
                  <a:pt x="271957" y="4315383"/>
                </a:lnTo>
                <a:lnTo>
                  <a:pt x="2447709" y="4315383"/>
                </a:lnTo>
                <a:lnTo>
                  <a:pt x="2491800" y="4311824"/>
                </a:lnTo>
                <a:lnTo>
                  <a:pt x="2533631" y="4301518"/>
                </a:lnTo>
                <a:lnTo>
                  <a:pt x="2572641" y="4285026"/>
                </a:lnTo>
                <a:lnTo>
                  <a:pt x="2608269" y="4262908"/>
                </a:lnTo>
                <a:lnTo>
                  <a:pt x="2639955" y="4235724"/>
                </a:lnTo>
                <a:lnTo>
                  <a:pt x="2667137" y="4204034"/>
                </a:lnTo>
                <a:lnTo>
                  <a:pt x="2689255" y="4168398"/>
                </a:lnTo>
                <a:lnTo>
                  <a:pt x="2705748" y="4129376"/>
                </a:lnTo>
                <a:lnTo>
                  <a:pt x="2716055" y="4087527"/>
                </a:lnTo>
                <a:lnTo>
                  <a:pt x="2719616" y="4043413"/>
                </a:lnTo>
                <a:lnTo>
                  <a:pt x="2719616" y="271906"/>
                </a:lnTo>
                <a:lnTo>
                  <a:pt x="2716055" y="227785"/>
                </a:lnTo>
                <a:lnTo>
                  <a:pt x="2705748" y="185936"/>
                </a:lnTo>
                <a:lnTo>
                  <a:pt x="2689255" y="146918"/>
                </a:lnTo>
                <a:lnTo>
                  <a:pt x="2667137" y="111291"/>
                </a:lnTo>
                <a:lnTo>
                  <a:pt x="2639955" y="79613"/>
                </a:lnTo>
                <a:lnTo>
                  <a:pt x="2608269" y="52441"/>
                </a:lnTo>
                <a:lnTo>
                  <a:pt x="2572641" y="30336"/>
                </a:lnTo>
                <a:lnTo>
                  <a:pt x="2533631" y="13855"/>
                </a:lnTo>
                <a:lnTo>
                  <a:pt x="2491800" y="3556"/>
                </a:lnTo>
                <a:lnTo>
                  <a:pt x="2447709" y="0"/>
                </a:lnTo>
                <a:close/>
              </a:path>
            </a:pathLst>
          </a:cu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algn="ctr">
              <a:lnSpc>
                <a:spcPct val="86000"/>
              </a:lnSpc>
              <a:spcBef>
                <a:spcPct val="0"/>
              </a:spcBef>
            </a:pPr>
            <a:endParaRPr lang="ru-RU" b="1" dirty="0" smtClean="0">
              <a:latin typeface="Times New Roman"/>
              <a:cs typeface="Times New Roman"/>
            </a:endParaRPr>
          </a:p>
          <a:p>
            <a:pPr algn="ctr">
              <a:lnSpc>
                <a:spcPct val="86000"/>
              </a:lnSpc>
              <a:spcBef>
                <a:spcPct val="0"/>
              </a:spcBef>
            </a:pPr>
            <a:r>
              <a:rPr lang="ru-RU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Н</a:t>
            </a:r>
            <a:r>
              <a:rPr lang="ru-RU" b="1" spc="10" dirty="0" smtClean="0">
                <a:solidFill>
                  <a:srgbClr val="C00000"/>
                </a:solidFill>
                <a:latin typeface="Times New Roman"/>
                <a:cs typeface="Times New Roman"/>
              </a:rPr>
              <a:t>а</a:t>
            </a:r>
            <a:r>
              <a:rPr lang="ru-RU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ло</a:t>
            </a:r>
            <a:r>
              <a:rPr lang="ru-RU" b="1" spc="-55" dirty="0" smtClean="0">
                <a:solidFill>
                  <a:srgbClr val="C00000"/>
                </a:solidFill>
                <a:latin typeface="Times New Roman"/>
                <a:cs typeface="Times New Roman"/>
              </a:rPr>
              <a:t>г</a:t>
            </a:r>
            <a:r>
              <a:rPr lang="ru-RU" b="1" spc="-50" dirty="0" smtClean="0">
                <a:solidFill>
                  <a:srgbClr val="C00000"/>
                </a:solidFill>
                <a:latin typeface="Times New Roman"/>
                <a:cs typeface="Times New Roman"/>
              </a:rPr>
              <a:t>о</a:t>
            </a:r>
            <a:r>
              <a:rPr lang="ru-RU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вые</a:t>
            </a:r>
            <a:r>
              <a:rPr lang="ru-RU" b="1" spc="5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ru-RU" b="1" dirty="0">
                <a:solidFill>
                  <a:srgbClr val="C00000"/>
                </a:solidFill>
                <a:latin typeface="Times New Roman"/>
                <a:cs typeface="Times New Roman"/>
              </a:rPr>
              <a:t>д</a:t>
            </a:r>
            <a:r>
              <a:rPr lang="ru-RU" b="1" spc="-50" dirty="0">
                <a:solidFill>
                  <a:srgbClr val="C00000"/>
                </a:solidFill>
                <a:latin typeface="Times New Roman"/>
                <a:cs typeface="Times New Roman"/>
              </a:rPr>
              <a:t>о</a:t>
            </a:r>
            <a:r>
              <a:rPr lang="ru-RU" b="1" spc="-75" dirty="0">
                <a:solidFill>
                  <a:srgbClr val="C00000"/>
                </a:solidFill>
                <a:latin typeface="Times New Roman"/>
                <a:cs typeface="Times New Roman"/>
              </a:rPr>
              <a:t>х</a:t>
            </a:r>
            <a:r>
              <a:rPr lang="ru-RU" b="1" spc="-50" dirty="0">
                <a:solidFill>
                  <a:srgbClr val="C00000"/>
                </a:solidFill>
                <a:latin typeface="Times New Roman"/>
                <a:cs typeface="Times New Roman"/>
              </a:rPr>
              <a:t>о</a:t>
            </a:r>
            <a:r>
              <a:rPr lang="ru-RU" b="1" dirty="0">
                <a:solidFill>
                  <a:srgbClr val="C00000"/>
                </a:solidFill>
                <a:latin typeface="Times New Roman"/>
                <a:cs typeface="Times New Roman"/>
              </a:rPr>
              <a:t>ды</a:t>
            </a:r>
          </a:p>
          <a:p>
            <a:pPr algn="ctr">
              <a:lnSpc>
                <a:spcPct val="86000"/>
              </a:lnSpc>
              <a:spcBef>
                <a:spcPct val="0"/>
              </a:spcBef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6000"/>
              </a:lnSpc>
              <a:spcBef>
                <a:spcPct val="0"/>
              </a:spcBef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6000"/>
              </a:lnSpc>
              <a:spcBef>
                <a:spcPct val="0"/>
              </a:spcBef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Поступления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от уплаты налогов, установленных Налоговым кодексом РФ         ( налог на доходы физических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лиц,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налог на имущество физических лиц, земельный налог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, акцизы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и др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algn="ctr">
              <a:lnSpc>
                <a:spcPct val="86000"/>
              </a:lnSpc>
              <a:spcBef>
                <a:spcPct val="0"/>
              </a:spcBef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6000"/>
              </a:lnSpc>
              <a:spcBef>
                <a:spcPct val="0"/>
              </a:spcBef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5" name="object 10"/>
          <p:cNvSpPr>
            <a:spLocks noChangeArrowheads="1"/>
          </p:cNvSpPr>
          <p:nvPr/>
        </p:nvSpPr>
        <p:spPr bwMode="auto">
          <a:xfrm>
            <a:off x="3376017" y="2155825"/>
            <a:ext cx="2708151" cy="3573094"/>
          </a:xfrm>
          <a:custGeom>
            <a:avLst/>
            <a:gdLst>
              <a:gd name="T0" fmla="*/ 2442540 w 2719704"/>
              <a:gd name="T1" fmla="*/ 0 h 4315383"/>
              <a:gd name="T2" fmla="*/ 271457 w 2719704"/>
              <a:gd name="T3" fmla="*/ 0 h 4315383"/>
              <a:gd name="T4" fmla="*/ 249200 w 2719704"/>
              <a:gd name="T5" fmla="*/ 900 h 4315383"/>
              <a:gd name="T6" fmla="*/ 206228 w 2719704"/>
              <a:gd name="T7" fmla="*/ 7880 h 4315383"/>
              <a:gd name="T8" fmla="*/ 165803 w 2719704"/>
              <a:gd name="T9" fmla="*/ 21303 h 4315383"/>
              <a:gd name="T10" fmla="*/ 128467 w 2719704"/>
              <a:gd name="T11" fmla="*/ 40630 h 4315383"/>
              <a:gd name="T12" fmla="*/ 94798 w 2719704"/>
              <a:gd name="T13" fmla="*/ 65285 h 4315383"/>
              <a:gd name="T14" fmla="*/ 65339 w 2719704"/>
              <a:gd name="T15" fmla="*/ 94707 h 4315383"/>
              <a:gd name="T16" fmla="*/ 40666 w 2719704"/>
              <a:gd name="T17" fmla="*/ 128340 h 4315383"/>
              <a:gd name="T18" fmla="*/ 21341 w 2719704"/>
              <a:gd name="T19" fmla="*/ 165660 h 4315383"/>
              <a:gd name="T20" fmla="*/ 7887 w 2719704"/>
              <a:gd name="T21" fmla="*/ 206055 h 4315383"/>
              <a:gd name="T22" fmla="*/ 901 w 2719704"/>
              <a:gd name="T23" fmla="*/ 249020 h 4315383"/>
              <a:gd name="T24" fmla="*/ 0 w 2719704"/>
              <a:gd name="T25" fmla="*/ 271276 h 4315383"/>
              <a:gd name="T26" fmla="*/ 0 w 2719704"/>
              <a:gd name="T27" fmla="*/ 4034012 h 4315383"/>
              <a:gd name="T28" fmla="*/ 3560 w 2719704"/>
              <a:gd name="T29" fmla="*/ 4078024 h 4315383"/>
              <a:gd name="T30" fmla="*/ 13832 w 2719704"/>
              <a:gd name="T31" fmla="*/ 4119775 h 4315383"/>
              <a:gd name="T32" fmla="*/ 30291 w 2719704"/>
              <a:gd name="T33" fmla="*/ 4158706 h 4315383"/>
              <a:gd name="T34" fmla="*/ 52378 w 2719704"/>
              <a:gd name="T35" fmla="*/ 4194260 h 4315383"/>
              <a:gd name="T36" fmla="*/ 79514 w 2719704"/>
              <a:gd name="T37" fmla="*/ 4225876 h 4315383"/>
              <a:gd name="T38" fmla="*/ 111139 w 2719704"/>
              <a:gd name="T39" fmla="*/ 4252997 h 4315383"/>
              <a:gd name="T40" fmla="*/ 146712 w 2719704"/>
              <a:gd name="T41" fmla="*/ 4275063 h 4315383"/>
              <a:gd name="T42" fmla="*/ 185653 w 2719704"/>
              <a:gd name="T43" fmla="*/ 4291518 h 4315383"/>
              <a:gd name="T44" fmla="*/ 227422 w 2719704"/>
              <a:gd name="T45" fmla="*/ 4301800 h 4315383"/>
              <a:gd name="T46" fmla="*/ 271457 w 2719704"/>
              <a:gd name="T47" fmla="*/ 4305350 h 4315383"/>
              <a:gd name="T48" fmla="*/ 2442540 w 2719704"/>
              <a:gd name="T49" fmla="*/ 4305350 h 4315383"/>
              <a:gd name="T50" fmla="*/ 2486576 w 2719704"/>
              <a:gd name="T51" fmla="*/ 4301800 h 4315383"/>
              <a:gd name="T52" fmla="*/ 2528345 w 2719704"/>
              <a:gd name="T53" fmla="*/ 4291518 h 4315383"/>
              <a:gd name="T54" fmla="*/ 2567293 w 2719704"/>
              <a:gd name="T55" fmla="*/ 4275063 h 4315383"/>
              <a:gd name="T56" fmla="*/ 2602862 w 2719704"/>
              <a:gd name="T57" fmla="*/ 4252997 h 4315383"/>
              <a:gd name="T58" fmla="*/ 2634496 w 2719704"/>
              <a:gd name="T59" fmla="*/ 4225876 h 4315383"/>
              <a:gd name="T60" fmla="*/ 2661627 w 2719704"/>
              <a:gd name="T61" fmla="*/ 4194260 h 4315383"/>
              <a:gd name="T62" fmla="*/ 2683707 w 2719704"/>
              <a:gd name="T63" fmla="*/ 4158706 h 4315383"/>
              <a:gd name="T64" fmla="*/ 2700166 w 2719704"/>
              <a:gd name="T65" fmla="*/ 4119775 h 4315383"/>
              <a:gd name="T66" fmla="*/ 2710453 w 2719704"/>
              <a:gd name="T67" fmla="*/ 4078024 h 4315383"/>
              <a:gd name="T68" fmla="*/ 2714002 w 2719704"/>
              <a:gd name="T69" fmla="*/ 4034012 h 4315383"/>
              <a:gd name="T70" fmla="*/ 2714002 w 2719704"/>
              <a:gd name="T71" fmla="*/ 271276 h 4315383"/>
              <a:gd name="T72" fmla="*/ 2710453 w 2719704"/>
              <a:gd name="T73" fmla="*/ 227263 h 4315383"/>
              <a:gd name="T74" fmla="*/ 2700166 w 2719704"/>
              <a:gd name="T75" fmla="*/ 185504 h 4315383"/>
              <a:gd name="T76" fmla="*/ 2683707 w 2719704"/>
              <a:gd name="T77" fmla="*/ 146576 h 4315383"/>
              <a:gd name="T78" fmla="*/ 2661627 w 2719704"/>
              <a:gd name="T79" fmla="*/ 111039 h 4315383"/>
              <a:gd name="T80" fmla="*/ 2634496 w 2719704"/>
              <a:gd name="T81" fmla="*/ 79433 h 4315383"/>
              <a:gd name="T82" fmla="*/ 2602862 w 2719704"/>
              <a:gd name="T83" fmla="*/ 52315 h 4315383"/>
              <a:gd name="T84" fmla="*/ 2567293 w 2719704"/>
              <a:gd name="T85" fmla="*/ 30264 h 4315383"/>
              <a:gd name="T86" fmla="*/ 2528345 w 2719704"/>
              <a:gd name="T87" fmla="*/ 13819 h 4315383"/>
              <a:gd name="T88" fmla="*/ 2486576 w 2719704"/>
              <a:gd name="T89" fmla="*/ 3556 h 4315383"/>
              <a:gd name="T90" fmla="*/ 2442540 w 2719704"/>
              <a:gd name="T91" fmla="*/ 0 h 4315383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2719704"/>
              <a:gd name="T139" fmla="*/ 0 h 4315383"/>
              <a:gd name="T140" fmla="*/ 2719704 w 2719704"/>
              <a:gd name="T141" fmla="*/ 4315383 h 4315383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2719704" h="4315383">
                <a:moveTo>
                  <a:pt x="2447670" y="0"/>
                </a:moveTo>
                <a:lnTo>
                  <a:pt x="272033" y="0"/>
                </a:lnTo>
                <a:lnTo>
                  <a:pt x="249722" y="900"/>
                </a:lnTo>
                <a:lnTo>
                  <a:pt x="206660" y="7898"/>
                </a:lnTo>
                <a:lnTo>
                  <a:pt x="166145" y="21357"/>
                </a:lnTo>
                <a:lnTo>
                  <a:pt x="128737" y="40720"/>
                </a:lnTo>
                <a:lnTo>
                  <a:pt x="94996" y="65429"/>
                </a:lnTo>
                <a:lnTo>
                  <a:pt x="65483" y="94923"/>
                </a:lnTo>
                <a:lnTo>
                  <a:pt x="40756" y="128646"/>
                </a:lnTo>
                <a:lnTo>
                  <a:pt x="21377" y="166038"/>
                </a:lnTo>
                <a:lnTo>
                  <a:pt x="7905" y="206541"/>
                </a:lnTo>
                <a:lnTo>
                  <a:pt x="901" y="249596"/>
                </a:lnTo>
                <a:lnTo>
                  <a:pt x="0" y="271906"/>
                </a:lnTo>
                <a:lnTo>
                  <a:pt x="0" y="4043413"/>
                </a:lnTo>
                <a:lnTo>
                  <a:pt x="3560" y="4087527"/>
                </a:lnTo>
                <a:lnTo>
                  <a:pt x="13868" y="4129376"/>
                </a:lnTo>
                <a:lnTo>
                  <a:pt x="30363" y="4168398"/>
                </a:lnTo>
                <a:lnTo>
                  <a:pt x="52486" y="4204034"/>
                </a:lnTo>
                <a:lnTo>
                  <a:pt x="79676" y="4235724"/>
                </a:lnTo>
                <a:lnTo>
                  <a:pt x="111373" y="4262908"/>
                </a:lnTo>
                <a:lnTo>
                  <a:pt x="147018" y="4285026"/>
                </a:lnTo>
                <a:lnTo>
                  <a:pt x="186049" y="4301518"/>
                </a:lnTo>
                <a:lnTo>
                  <a:pt x="227908" y="4311824"/>
                </a:lnTo>
                <a:lnTo>
                  <a:pt x="272033" y="4315383"/>
                </a:lnTo>
                <a:lnTo>
                  <a:pt x="2447670" y="4315383"/>
                </a:lnTo>
                <a:lnTo>
                  <a:pt x="2491796" y="4311824"/>
                </a:lnTo>
                <a:lnTo>
                  <a:pt x="2533655" y="4301518"/>
                </a:lnTo>
                <a:lnTo>
                  <a:pt x="2572686" y="4285026"/>
                </a:lnTo>
                <a:lnTo>
                  <a:pt x="2608331" y="4262908"/>
                </a:lnTo>
                <a:lnTo>
                  <a:pt x="2640028" y="4235724"/>
                </a:lnTo>
                <a:lnTo>
                  <a:pt x="2667218" y="4204034"/>
                </a:lnTo>
                <a:lnTo>
                  <a:pt x="2689341" y="4168398"/>
                </a:lnTo>
                <a:lnTo>
                  <a:pt x="2705836" y="4129376"/>
                </a:lnTo>
                <a:lnTo>
                  <a:pt x="2716144" y="4087527"/>
                </a:lnTo>
                <a:lnTo>
                  <a:pt x="2719704" y="4043413"/>
                </a:lnTo>
                <a:lnTo>
                  <a:pt x="2719704" y="271906"/>
                </a:lnTo>
                <a:lnTo>
                  <a:pt x="2716144" y="227785"/>
                </a:lnTo>
                <a:lnTo>
                  <a:pt x="2705836" y="185936"/>
                </a:lnTo>
                <a:lnTo>
                  <a:pt x="2689341" y="146918"/>
                </a:lnTo>
                <a:lnTo>
                  <a:pt x="2667218" y="111291"/>
                </a:lnTo>
                <a:lnTo>
                  <a:pt x="2640028" y="79613"/>
                </a:lnTo>
                <a:lnTo>
                  <a:pt x="2608331" y="52441"/>
                </a:lnTo>
                <a:lnTo>
                  <a:pt x="2572686" y="30336"/>
                </a:lnTo>
                <a:lnTo>
                  <a:pt x="2533655" y="13855"/>
                </a:lnTo>
                <a:lnTo>
                  <a:pt x="2491796" y="3556"/>
                </a:lnTo>
                <a:lnTo>
                  <a:pt x="2447670" y="0"/>
                </a:lnTo>
                <a:close/>
              </a:path>
            </a:pathLst>
          </a:cu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algn="ctr">
              <a:lnSpc>
                <a:spcPct val="86000"/>
              </a:lnSpc>
              <a:spcBef>
                <a:spcPct val="0"/>
              </a:spcBef>
            </a:pPr>
            <a:endParaRPr lang="ru-RU" b="1" dirty="0" smtClean="0">
              <a:latin typeface="Times New Roman"/>
              <a:cs typeface="Times New Roman"/>
            </a:endParaRPr>
          </a:p>
          <a:p>
            <a:pPr algn="ctr">
              <a:lnSpc>
                <a:spcPct val="86000"/>
              </a:lnSpc>
              <a:spcBef>
                <a:spcPct val="0"/>
              </a:spcBef>
            </a:pPr>
            <a:r>
              <a:rPr lang="ru-RU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Н</a:t>
            </a:r>
            <a:r>
              <a:rPr lang="ru-RU" b="1" spc="5" dirty="0" smtClean="0">
                <a:solidFill>
                  <a:srgbClr val="C00000"/>
                </a:solidFill>
                <a:latin typeface="Times New Roman"/>
                <a:cs typeface="Times New Roman"/>
              </a:rPr>
              <a:t>е</a:t>
            </a:r>
            <a:r>
              <a:rPr lang="ru-RU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н</a:t>
            </a:r>
            <a:r>
              <a:rPr lang="ru-RU" b="1" spc="5" dirty="0" smtClean="0">
                <a:solidFill>
                  <a:srgbClr val="C00000"/>
                </a:solidFill>
                <a:latin typeface="Times New Roman"/>
                <a:cs typeface="Times New Roman"/>
              </a:rPr>
              <a:t>а</a:t>
            </a:r>
            <a:r>
              <a:rPr lang="ru-RU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ло</a:t>
            </a:r>
            <a:r>
              <a:rPr lang="ru-RU" b="1" spc="-55" dirty="0" smtClean="0">
                <a:solidFill>
                  <a:srgbClr val="C00000"/>
                </a:solidFill>
                <a:latin typeface="Times New Roman"/>
                <a:cs typeface="Times New Roman"/>
              </a:rPr>
              <a:t>г</a:t>
            </a:r>
            <a:r>
              <a:rPr lang="ru-RU" b="1" spc="-50" dirty="0" smtClean="0">
                <a:solidFill>
                  <a:srgbClr val="C00000"/>
                </a:solidFill>
                <a:latin typeface="Times New Roman"/>
                <a:cs typeface="Times New Roman"/>
              </a:rPr>
              <a:t>о</a:t>
            </a:r>
            <a:r>
              <a:rPr lang="ru-RU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вые</a:t>
            </a:r>
            <a:r>
              <a:rPr lang="ru-RU" b="1" spc="5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ru-RU" b="1" dirty="0">
                <a:solidFill>
                  <a:srgbClr val="C00000"/>
                </a:solidFill>
                <a:latin typeface="Times New Roman"/>
                <a:cs typeface="Times New Roman"/>
              </a:rPr>
              <a:t>д</a:t>
            </a:r>
            <a:r>
              <a:rPr lang="ru-RU" b="1" spc="-50" dirty="0">
                <a:solidFill>
                  <a:srgbClr val="C00000"/>
                </a:solidFill>
                <a:latin typeface="Times New Roman"/>
                <a:cs typeface="Times New Roman"/>
              </a:rPr>
              <a:t>о</a:t>
            </a:r>
            <a:r>
              <a:rPr lang="ru-RU" b="1" spc="-75" dirty="0">
                <a:solidFill>
                  <a:srgbClr val="C00000"/>
                </a:solidFill>
                <a:latin typeface="Times New Roman"/>
                <a:cs typeface="Times New Roman"/>
              </a:rPr>
              <a:t>х</a:t>
            </a:r>
            <a:r>
              <a:rPr lang="ru-RU" b="1" spc="-50" dirty="0">
                <a:solidFill>
                  <a:srgbClr val="C00000"/>
                </a:solidFill>
                <a:latin typeface="Times New Roman"/>
                <a:cs typeface="Times New Roman"/>
              </a:rPr>
              <a:t>о</a:t>
            </a:r>
            <a:r>
              <a:rPr lang="ru-RU" b="1" dirty="0">
                <a:solidFill>
                  <a:srgbClr val="C00000"/>
                </a:solidFill>
                <a:latin typeface="Times New Roman"/>
                <a:cs typeface="Times New Roman"/>
              </a:rPr>
              <a:t>ды</a:t>
            </a:r>
          </a:p>
          <a:p>
            <a:pPr algn="ctr">
              <a:lnSpc>
                <a:spcPct val="86000"/>
              </a:lnSpc>
              <a:spcBef>
                <a:spcPct val="0"/>
              </a:spcBef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6000"/>
              </a:lnSpc>
              <a:spcBef>
                <a:spcPct val="0"/>
              </a:spcBef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6000"/>
              </a:lnSpc>
              <a:spcBef>
                <a:spcPct val="0"/>
              </a:spcBef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Поступления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от уплаты пошлин и сборов, установленных законодательством РФ (доходы от использования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муниципального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имущества,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продажи материальных и нематериальных активов, штрафы, санкции и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др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algn="ctr">
              <a:lnSpc>
                <a:spcPct val="86000"/>
              </a:lnSpc>
              <a:spcBef>
                <a:spcPct val="0"/>
              </a:spcBef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8" name="object 13"/>
          <p:cNvSpPr>
            <a:spLocks noChangeArrowheads="1"/>
          </p:cNvSpPr>
          <p:nvPr/>
        </p:nvSpPr>
        <p:spPr bwMode="auto">
          <a:xfrm>
            <a:off x="6315076" y="2155825"/>
            <a:ext cx="2520982" cy="3745897"/>
          </a:xfrm>
          <a:custGeom>
            <a:avLst/>
            <a:gdLst>
              <a:gd name="T0" fmla="*/ 2470401 w 2719578"/>
              <a:gd name="T1" fmla="*/ 0 h 4315383"/>
              <a:gd name="T2" fmla="*/ 274433 w 2719578"/>
              <a:gd name="T3" fmla="*/ 0 h 4315383"/>
              <a:gd name="T4" fmla="*/ 251930 w 2719578"/>
              <a:gd name="T5" fmla="*/ 900 h 4315383"/>
              <a:gd name="T6" fmla="*/ 208500 w 2719578"/>
              <a:gd name="T7" fmla="*/ 7880 h 4315383"/>
              <a:gd name="T8" fmla="*/ 167635 w 2719578"/>
              <a:gd name="T9" fmla="*/ 21303 h 4315383"/>
              <a:gd name="T10" fmla="*/ 129896 w 2719578"/>
              <a:gd name="T11" fmla="*/ 40630 h 4315383"/>
              <a:gd name="T12" fmla="*/ 95857 w 2719578"/>
              <a:gd name="T13" fmla="*/ 65285 h 4315383"/>
              <a:gd name="T14" fmla="*/ 66083 w 2719578"/>
              <a:gd name="T15" fmla="*/ 94707 h 4315383"/>
              <a:gd name="T16" fmla="*/ 41129 w 2719578"/>
              <a:gd name="T17" fmla="*/ 128340 h 4315383"/>
              <a:gd name="T18" fmla="*/ 21573 w 2719578"/>
              <a:gd name="T19" fmla="*/ 165660 h 4315383"/>
              <a:gd name="T20" fmla="*/ 7977 w 2719578"/>
              <a:gd name="T21" fmla="*/ 206055 h 4315383"/>
              <a:gd name="T22" fmla="*/ 901 w 2719578"/>
              <a:gd name="T23" fmla="*/ 249020 h 4315383"/>
              <a:gd name="T24" fmla="*/ 0 w 2719578"/>
              <a:gd name="T25" fmla="*/ 271276 h 4315383"/>
              <a:gd name="T26" fmla="*/ 0 w 2719578"/>
              <a:gd name="T27" fmla="*/ 4034012 h 4315383"/>
              <a:gd name="T28" fmla="*/ 3596 w 2719578"/>
              <a:gd name="T29" fmla="*/ 4078024 h 4315383"/>
              <a:gd name="T30" fmla="*/ 13993 w 2719578"/>
              <a:gd name="T31" fmla="*/ 4119775 h 4315383"/>
              <a:gd name="T32" fmla="*/ 30648 w 2719578"/>
              <a:gd name="T33" fmla="*/ 4158706 h 4315383"/>
              <a:gd name="T34" fmla="*/ 52964 w 2719578"/>
              <a:gd name="T35" fmla="*/ 4194260 h 4315383"/>
              <a:gd name="T36" fmla="*/ 80398 w 2719578"/>
              <a:gd name="T37" fmla="*/ 4225876 h 4315383"/>
              <a:gd name="T38" fmla="*/ 112379 w 2719578"/>
              <a:gd name="T39" fmla="*/ 4252997 h 4315383"/>
              <a:gd name="T40" fmla="*/ 148341 w 2719578"/>
              <a:gd name="T41" fmla="*/ 4275063 h 4315383"/>
              <a:gd name="T42" fmla="*/ 187712 w 2719578"/>
              <a:gd name="T43" fmla="*/ 4291518 h 4315383"/>
              <a:gd name="T44" fmla="*/ 229931 w 2719578"/>
              <a:gd name="T45" fmla="*/ 4301800 h 4315383"/>
              <a:gd name="T46" fmla="*/ 274433 w 2719578"/>
              <a:gd name="T47" fmla="*/ 4305350 h 4315383"/>
              <a:gd name="T48" fmla="*/ 2470401 w 2719578"/>
              <a:gd name="T49" fmla="*/ 4305350 h 4315383"/>
              <a:gd name="T50" fmla="*/ 2514934 w 2719578"/>
              <a:gd name="T51" fmla="*/ 4301800 h 4315383"/>
              <a:gd name="T52" fmla="*/ 2557171 w 2719578"/>
              <a:gd name="T53" fmla="*/ 4291518 h 4315383"/>
              <a:gd name="T54" fmla="*/ 2596551 w 2719578"/>
              <a:gd name="T55" fmla="*/ 4275063 h 4315383"/>
              <a:gd name="T56" fmla="*/ 2632509 w 2719578"/>
              <a:gd name="T57" fmla="*/ 4252997 h 4315383"/>
              <a:gd name="T58" fmla="*/ 2664480 w 2719578"/>
              <a:gd name="T59" fmla="*/ 4225876 h 4315383"/>
              <a:gd name="T60" fmla="*/ 2691905 w 2719578"/>
              <a:gd name="T61" fmla="*/ 4194260 h 4315383"/>
              <a:gd name="T62" fmla="*/ 2714216 w 2719578"/>
              <a:gd name="T63" fmla="*/ 4158706 h 4315383"/>
              <a:gd name="T64" fmla="*/ 2730849 w 2719578"/>
              <a:gd name="T65" fmla="*/ 4119775 h 4315383"/>
              <a:gd name="T66" fmla="*/ 2741244 w 2719578"/>
              <a:gd name="T67" fmla="*/ 4078024 h 4315383"/>
              <a:gd name="T68" fmla="*/ 2744834 w 2719578"/>
              <a:gd name="T69" fmla="*/ 4034012 h 4315383"/>
              <a:gd name="T70" fmla="*/ 2744834 w 2719578"/>
              <a:gd name="T71" fmla="*/ 271276 h 4315383"/>
              <a:gd name="T72" fmla="*/ 2741244 w 2719578"/>
              <a:gd name="T73" fmla="*/ 227263 h 4315383"/>
              <a:gd name="T74" fmla="*/ 2730849 w 2719578"/>
              <a:gd name="T75" fmla="*/ 185504 h 4315383"/>
              <a:gd name="T76" fmla="*/ 2714216 w 2719578"/>
              <a:gd name="T77" fmla="*/ 146576 h 4315383"/>
              <a:gd name="T78" fmla="*/ 2691905 w 2719578"/>
              <a:gd name="T79" fmla="*/ 111039 h 4315383"/>
              <a:gd name="T80" fmla="*/ 2664480 w 2719578"/>
              <a:gd name="T81" fmla="*/ 79433 h 4315383"/>
              <a:gd name="T82" fmla="*/ 2632509 w 2719578"/>
              <a:gd name="T83" fmla="*/ 52315 h 4315383"/>
              <a:gd name="T84" fmla="*/ 2596551 w 2719578"/>
              <a:gd name="T85" fmla="*/ 30264 h 4315383"/>
              <a:gd name="T86" fmla="*/ 2557171 w 2719578"/>
              <a:gd name="T87" fmla="*/ 13819 h 4315383"/>
              <a:gd name="T88" fmla="*/ 2514934 w 2719578"/>
              <a:gd name="T89" fmla="*/ 3556 h 4315383"/>
              <a:gd name="T90" fmla="*/ 2470401 w 2719578"/>
              <a:gd name="T91" fmla="*/ 0 h 4315383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2719578"/>
              <a:gd name="T139" fmla="*/ 0 h 4315383"/>
              <a:gd name="T140" fmla="*/ 2719578 w 2719578"/>
              <a:gd name="T141" fmla="*/ 4315383 h 4315383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2719578" h="4315383">
                <a:moveTo>
                  <a:pt x="2447670" y="0"/>
                </a:moveTo>
                <a:lnTo>
                  <a:pt x="271907" y="0"/>
                </a:lnTo>
                <a:lnTo>
                  <a:pt x="249613" y="900"/>
                </a:lnTo>
                <a:lnTo>
                  <a:pt x="206582" y="7898"/>
                </a:lnTo>
                <a:lnTo>
                  <a:pt x="166092" y="21357"/>
                </a:lnTo>
                <a:lnTo>
                  <a:pt x="128702" y="40720"/>
                </a:lnTo>
                <a:lnTo>
                  <a:pt x="94975" y="65429"/>
                </a:lnTo>
                <a:lnTo>
                  <a:pt x="65471" y="94923"/>
                </a:lnTo>
                <a:lnTo>
                  <a:pt x="40751" y="128646"/>
                </a:lnTo>
                <a:lnTo>
                  <a:pt x="21375" y="166038"/>
                </a:lnTo>
                <a:lnTo>
                  <a:pt x="7905" y="206541"/>
                </a:lnTo>
                <a:lnTo>
                  <a:pt x="901" y="249596"/>
                </a:lnTo>
                <a:lnTo>
                  <a:pt x="0" y="271906"/>
                </a:lnTo>
                <a:lnTo>
                  <a:pt x="0" y="4043413"/>
                </a:lnTo>
                <a:lnTo>
                  <a:pt x="3560" y="4087527"/>
                </a:lnTo>
                <a:lnTo>
                  <a:pt x="13867" y="4129376"/>
                </a:lnTo>
                <a:lnTo>
                  <a:pt x="30360" y="4168398"/>
                </a:lnTo>
                <a:lnTo>
                  <a:pt x="52478" y="4204034"/>
                </a:lnTo>
                <a:lnTo>
                  <a:pt x="79660" y="4235724"/>
                </a:lnTo>
                <a:lnTo>
                  <a:pt x="111346" y="4262908"/>
                </a:lnTo>
                <a:lnTo>
                  <a:pt x="146974" y="4285026"/>
                </a:lnTo>
                <a:lnTo>
                  <a:pt x="185984" y="4301518"/>
                </a:lnTo>
                <a:lnTo>
                  <a:pt x="227815" y="4311824"/>
                </a:lnTo>
                <a:lnTo>
                  <a:pt x="271907" y="4315383"/>
                </a:lnTo>
                <a:lnTo>
                  <a:pt x="2447670" y="4315383"/>
                </a:lnTo>
                <a:lnTo>
                  <a:pt x="2491792" y="4311824"/>
                </a:lnTo>
                <a:lnTo>
                  <a:pt x="2533641" y="4301518"/>
                </a:lnTo>
                <a:lnTo>
                  <a:pt x="2572659" y="4285026"/>
                </a:lnTo>
                <a:lnTo>
                  <a:pt x="2608286" y="4262908"/>
                </a:lnTo>
                <a:lnTo>
                  <a:pt x="2639964" y="4235724"/>
                </a:lnTo>
                <a:lnTo>
                  <a:pt x="2667136" y="4204034"/>
                </a:lnTo>
                <a:lnTo>
                  <a:pt x="2689241" y="4168398"/>
                </a:lnTo>
                <a:lnTo>
                  <a:pt x="2705722" y="4129376"/>
                </a:lnTo>
                <a:lnTo>
                  <a:pt x="2716021" y="4087527"/>
                </a:lnTo>
                <a:lnTo>
                  <a:pt x="2719578" y="4043413"/>
                </a:lnTo>
                <a:lnTo>
                  <a:pt x="2719578" y="271906"/>
                </a:lnTo>
                <a:lnTo>
                  <a:pt x="2716021" y="227785"/>
                </a:lnTo>
                <a:lnTo>
                  <a:pt x="2705722" y="185936"/>
                </a:lnTo>
                <a:lnTo>
                  <a:pt x="2689241" y="146918"/>
                </a:lnTo>
                <a:lnTo>
                  <a:pt x="2667136" y="111291"/>
                </a:lnTo>
                <a:lnTo>
                  <a:pt x="2639964" y="79613"/>
                </a:lnTo>
                <a:lnTo>
                  <a:pt x="2608286" y="52441"/>
                </a:lnTo>
                <a:lnTo>
                  <a:pt x="2572659" y="30336"/>
                </a:lnTo>
                <a:lnTo>
                  <a:pt x="2533641" y="13855"/>
                </a:lnTo>
                <a:lnTo>
                  <a:pt x="2491792" y="3556"/>
                </a:lnTo>
                <a:lnTo>
                  <a:pt x="2447670" y="0"/>
                </a:lnTo>
                <a:close/>
              </a:path>
            </a:pathLst>
          </a:cu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algn="ctr">
              <a:spcBef>
                <a:spcPct val="0"/>
              </a:spcBef>
            </a:pPr>
            <a:endParaRPr lang="ru-RU" alt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</a:pP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Безвозмездные</a:t>
            </a:r>
            <a:endParaRPr lang="ru-RU" alt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ts val="1863"/>
              </a:lnSpc>
              <a:spcBef>
                <a:spcPct val="0"/>
              </a:spcBef>
            </a:pPr>
            <a:r>
              <a:rPr lang="ru-RU" alt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поступления</a:t>
            </a:r>
          </a:p>
          <a:p>
            <a:pPr>
              <a:lnSpc>
                <a:spcPts val="700"/>
              </a:lnSpc>
              <a:spcBef>
                <a:spcPts val="25"/>
              </a:spcBef>
            </a:pPr>
            <a:endParaRPr lang="ru-RU" altLang="ru-RU" sz="700" dirty="0">
              <a:latin typeface="Calibri" pitchFamily="34" charset="0"/>
            </a:endParaRPr>
          </a:p>
          <a:p>
            <a:pPr algn="ctr">
              <a:lnSpc>
                <a:spcPct val="86000"/>
              </a:lnSpc>
              <a:spcBef>
                <a:spcPct val="0"/>
              </a:spcBef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Поступления от других бюджетов бюджетной системы, граждан и организаций (межбюджетные трансферты в виде дотаций, субвенций, субсидий,  поступления от юридических и физических лиц, кроме налоговых и неналоговых доходов)</a:t>
            </a:r>
          </a:p>
        </p:txBody>
      </p:sp>
      <p:sp>
        <p:nvSpPr>
          <p:cNvPr id="32780" name="object 4"/>
          <p:cNvSpPr txBox="1">
            <a:spLocks noChangeArrowheads="1"/>
          </p:cNvSpPr>
          <p:nvPr/>
        </p:nvSpPr>
        <p:spPr bwMode="auto">
          <a:xfrm>
            <a:off x="539750" y="404813"/>
            <a:ext cx="8208963" cy="457200"/>
          </a:xfrm>
          <a:prstGeom prst="rect">
            <a:avLst/>
          </a:prstGeom>
          <a:ln/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>
            <a:spAutoFit/>
          </a:bodyPr>
          <a:lstStyle>
            <a:lvl1pPr marL="127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 чего складываются доходы бюджета</a:t>
            </a:r>
          </a:p>
        </p:txBody>
      </p:sp>
    </p:spTree>
    <p:extLst>
      <p:ext uri="{BB962C8B-B14F-4D97-AF65-F5344CB8AC3E}">
        <p14:creationId xmlns:p14="http://schemas.microsoft.com/office/powerpoint/2010/main" val="110273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object 9"/>
          <p:cNvSpPr>
            <a:spLocks noChangeArrowheads="1"/>
          </p:cNvSpPr>
          <p:nvPr/>
        </p:nvSpPr>
        <p:spPr bwMode="auto">
          <a:xfrm>
            <a:off x="3059113" y="2541588"/>
            <a:ext cx="2657475" cy="2114550"/>
          </a:xfrm>
          <a:prstGeom prst="rect">
            <a:avLst/>
          </a:prstGeom>
          <a:blipFill dpi="0"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 dirty="0">
              <a:latin typeface="Calibri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7500" y="1484313"/>
            <a:ext cx="3101975" cy="1368425"/>
          </a:xfrm>
        </p:spPr>
        <p:txBody>
          <a:bodyPr>
            <a:normAutofit fontScale="62500" lnSpcReduction="20000"/>
          </a:bodyPr>
          <a:lstStyle/>
          <a:p>
            <a:pPr algn="ctr">
              <a:defRPr/>
            </a:pPr>
            <a:r>
              <a:rPr lang="ru-RU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Налог на доходы</a:t>
            </a:r>
          </a:p>
          <a:p>
            <a:pPr algn="ctr">
              <a:defRPr/>
            </a:pPr>
            <a:r>
              <a:rPr lang="ru-RU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физических лиц</a:t>
            </a:r>
          </a:p>
          <a:p>
            <a:pPr algn="ctr">
              <a:defRPr/>
            </a:pPr>
            <a:endParaRPr lang="ru-RU" sz="3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dirty="0" smtClean="0"/>
              <a:t>Ставка налога 13%, в отдельных случаях 9%,30%, 35%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5891213" y="2038927"/>
            <a:ext cx="3395662" cy="191135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Налог на имущество физических лиц</a:t>
            </a:r>
          </a:p>
          <a:p>
            <a:endParaRPr lang="ru-RU" sz="1400" b="0" dirty="0"/>
          </a:p>
          <a:p>
            <a:r>
              <a:rPr lang="ru-RU" sz="1100" dirty="0"/>
              <a:t>Ставка налога исходя из кадастровой стоимости объектов налогообложения</a:t>
            </a:r>
            <a:r>
              <a:rPr lang="ru-RU" sz="1100" b="0" dirty="0"/>
              <a:t>: </a:t>
            </a:r>
          </a:p>
          <a:p>
            <a:r>
              <a:rPr lang="ru-RU" sz="1100" b="0" dirty="0"/>
              <a:t>- Жилые дома, жилые помещения, гаражи, хозяйственные строения площадь каждого из которых не превышает 50 кв. м – </a:t>
            </a:r>
            <a:r>
              <a:rPr lang="ru-RU" sz="1100" dirty="0"/>
              <a:t>от 0,1% до 0,3%; </a:t>
            </a:r>
            <a:endParaRPr lang="ru-RU" sz="1100" b="0" dirty="0"/>
          </a:p>
          <a:p>
            <a:r>
              <a:rPr lang="ru-RU" sz="1100" b="0" dirty="0"/>
              <a:t>- объекты, кадастровая стоимость которых превышает 300 миллионов рублей – </a:t>
            </a:r>
            <a:r>
              <a:rPr lang="ru-RU" sz="1100" dirty="0"/>
              <a:t>2 %, </a:t>
            </a:r>
            <a:endParaRPr lang="ru-RU" sz="1100" b="0" dirty="0"/>
          </a:p>
          <a:p>
            <a:r>
              <a:rPr lang="ru-RU" sz="1100" b="0" dirty="0"/>
              <a:t>- прочие </a:t>
            </a:r>
            <a:r>
              <a:rPr lang="ru-RU" sz="1100" dirty="0"/>
              <a:t>– 0,5%. </a:t>
            </a:r>
          </a:p>
        </p:txBody>
      </p:sp>
      <p:sp>
        <p:nvSpPr>
          <p:cNvPr id="8" name="Текст 4"/>
          <p:cNvSpPr txBox="1">
            <a:spLocks/>
          </p:cNvSpPr>
          <p:nvPr/>
        </p:nvSpPr>
        <p:spPr>
          <a:xfrm>
            <a:off x="5795963" y="4365625"/>
            <a:ext cx="3240087" cy="1871663"/>
          </a:xfrm>
          <a:prstGeom prst="rect">
            <a:avLst/>
          </a:prstGeom>
        </p:spPr>
        <p:txBody>
          <a:bodyPr anchor="b">
            <a:norm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  <a:defRPr/>
            </a:pPr>
            <a:r>
              <a:rPr lang="ru-RU" altLang="ru-RU" sz="17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Земельный налог</a:t>
            </a:r>
          </a:p>
          <a:p>
            <a:pPr algn="ctr" eaLnBrk="1" hangingPunct="1">
              <a:buFontTx/>
              <a:buNone/>
              <a:defRPr/>
            </a:pPr>
            <a:r>
              <a:rPr lang="ru-RU" altLang="ru-RU" sz="1300" b="1" dirty="0" smtClean="0"/>
              <a:t>Ставка  налога  от кадастровой стоимости земельных участков:</a:t>
            </a:r>
          </a:p>
          <a:p>
            <a:pPr algn="ctr" eaLnBrk="1" hangingPunct="1">
              <a:buFontTx/>
              <a:buNone/>
              <a:defRPr/>
            </a:pPr>
            <a:r>
              <a:rPr lang="ru-RU" altLang="ru-RU" sz="1300" b="1" dirty="0" smtClean="0"/>
              <a:t>0,3%  по участкам, занятым жилищным фондом, с/х назначения, для личного подсобного хозяйства;</a:t>
            </a:r>
          </a:p>
          <a:p>
            <a:pPr algn="ctr" eaLnBrk="1" hangingPunct="1">
              <a:buFontTx/>
              <a:buNone/>
              <a:defRPr/>
            </a:pPr>
            <a:r>
              <a:rPr lang="ru-RU" altLang="ru-RU" sz="1300" b="1" dirty="0" smtClean="0"/>
              <a:t>1,5% -  в отношении других участков</a:t>
            </a:r>
          </a:p>
        </p:txBody>
      </p:sp>
      <p:cxnSp>
        <p:nvCxnSpPr>
          <p:cNvPr id="17" name="Скругленная соединительная линия 16"/>
          <p:cNvCxnSpPr/>
          <p:nvPr/>
        </p:nvCxnSpPr>
        <p:spPr>
          <a:xfrm flipV="1">
            <a:off x="2051720" y="4036217"/>
            <a:ext cx="1240851" cy="658814"/>
          </a:xfrm>
          <a:prstGeom prst="curvedConnector3">
            <a:avLst>
              <a:gd name="adj1" fmla="val -35818"/>
            </a:avLst>
          </a:prstGeom>
          <a:ln>
            <a:headEnd type="oval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Скругленная соединительная линия 19"/>
          <p:cNvCxnSpPr>
            <a:stCxn id="3" idx="2"/>
          </p:cNvCxnSpPr>
          <p:nvPr/>
        </p:nvCxnSpPr>
        <p:spPr>
          <a:xfrm rot="16200000" flipH="1">
            <a:off x="2187575" y="2533651"/>
            <a:ext cx="504825" cy="1143000"/>
          </a:xfrm>
          <a:prstGeom prst="curvedConnector2">
            <a:avLst/>
          </a:prstGeom>
          <a:ln>
            <a:headEnd type="oval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8" name="Скругленная соединительная линия 27"/>
          <p:cNvCxnSpPr/>
          <p:nvPr/>
        </p:nvCxnSpPr>
        <p:spPr>
          <a:xfrm rot="10800000">
            <a:off x="5580113" y="4036217"/>
            <a:ext cx="1908423" cy="480916"/>
          </a:xfrm>
          <a:prstGeom prst="curvedConnector3">
            <a:avLst>
              <a:gd name="adj1" fmla="val -8224"/>
            </a:avLst>
          </a:prstGeom>
          <a:ln>
            <a:headEnd type="oval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7" name="Скругленная соединительная линия 36"/>
          <p:cNvCxnSpPr/>
          <p:nvPr/>
        </p:nvCxnSpPr>
        <p:spPr>
          <a:xfrm rot="10800000" flipV="1">
            <a:off x="5436096" y="1916830"/>
            <a:ext cx="954212" cy="792089"/>
          </a:xfrm>
          <a:prstGeom prst="curvedConnector3">
            <a:avLst>
              <a:gd name="adj1" fmla="val 50000"/>
            </a:avLst>
          </a:prstGeom>
          <a:ln>
            <a:headEnd type="oval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object 16"/>
          <p:cNvSpPr txBox="1">
            <a:spLocks noChangeArrowheads="1"/>
          </p:cNvSpPr>
          <p:nvPr/>
        </p:nvSpPr>
        <p:spPr bwMode="auto">
          <a:xfrm>
            <a:off x="611560" y="4982290"/>
            <a:ext cx="22844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ru-RU" altLang="ru-RU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Госпошлина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 smtClean="0">
                <a:latin typeface="Calibri" pitchFamily="34" charset="0"/>
              </a:rPr>
              <a:t>гл. 25.3 Налогового кодекса РФ</a:t>
            </a:r>
            <a:endParaRPr lang="ru-RU" altLang="ru-RU" sz="1400" dirty="0" smtClean="0">
              <a:latin typeface="Calibri" pitchFamily="34" charset="0"/>
            </a:endParaRPr>
          </a:p>
        </p:txBody>
      </p:sp>
      <p:sp>
        <p:nvSpPr>
          <p:cNvPr id="33806" name="TextBox 21"/>
          <p:cNvSpPr txBox="1">
            <a:spLocks noChangeArrowheads="1"/>
          </p:cNvSpPr>
          <p:nvPr/>
        </p:nvSpPr>
        <p:spPr bwMode="auto">
          <a:xfrm>
            <a:off x="3312416" y="1806545"/>
            <a:ext cx="246497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 smtClean="0">
                <a:solidFill>
                  <a:srgbClr val="002060"/>
                </a:solidFill>
              </a:rPr>
              <a:t>Бюджет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 smtClean="0">
                <a:solidFill>
                  <a:srgbClr val="002060"/>
                </a:solidFill>
              </a:rPr>
              <a:t>города Костерево</a:t>
            </a:r>
            <a:endParaRPr lang="ru-RU" altLang="ru-RU" sz="2000" b="1" dirty="0">
              <a:solidFill>
                <a:srgbClr val="002060"/>
              </a:solidFill>
            </a:endParaRPr>
          </a:p>
        </p:txBody>
      </p:sp>
      <p:sp>
        <p:nvSpPr>
          <p:cNvPr id="14" name="object 4"/>
          <p:cNvSpPr txBox="1">
            <a:spLocks noChangeArrowheads="1"/>
          </p:cNvSpPr>
          <p:nvPr/>
        </p:nvSpPr>
        <p:spPr bwMode="auto">
          <a:xfrm>
            <a:off x="539750" y="404813"/>
            <a:ext cx="8208963" cy="861774"/>
          </a:xfrm>
          <a:prstGeom prst="rect">
            <a:avLst/>
          </a:prstGeom>
          <a:ln/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>
            <a:spAutoFit/>
          </a:bodyPr>
          <a:lstStyle>
            <a:lvl1pPr marL="127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ru-RU" sz="2800" b="1" dirty="0">
                <a:solidFill>
                  <a:schemeClr val="bg1"/>
                </a:solidFill>
              </a:rPr>
              <a:t>Какие налоги уплачивают жители </a:t>
            </a:r>
            <a:br>
              <a:rPr lang="ru-RU" sz="2800" b="1" dirty="0">
                <a:solidFill>
                  <a:schemeClr val="bg1"/>
                </a:solidFill>
              </a:rPr>
            </a:br>
            <a:r>
              <a:rPr lang="ru-RU" sz="2800" b="1" dirty="0">
                <a:solidFill>
                  <a:schemeClr val="bg1"/>
                </a:solidFill>
              </a:rPr>
              <a:t>в бюджет </a:t>
            </a:r>
            <a:r>
              <a:rPr lang="ru-RU" sz="2800" b="1" dirty="0" smtClean="0">
                <a:solidFill>
                  <a:schemeClr val="bg1"/>
                </a:solidFill>
              </a:rPr>
              <a:t>города Костерево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38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6719228"/>
              </p:ext>
            </p:extLst>
          </p:nvPr>
        </p:nvGraphicFramePr>
        <p:xfrm>
          <a:off x="395536" y="1772816"/>
          <a:ext cx="7992888" cy="28949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34900"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2020 год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2021 год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2022</a:t>
                      </a:r>
                      <a:r>
                        <a:rPr lang="ru-RU" sz="2000" b="1" baseline="0" dirty="0" smtClean="0"/>
                        <a:t> год</a:t>
                      </a:r>
                      <a:endParaRPr lang="ru-RU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7268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ДОХОДЫ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61 332,50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67 973,55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70 505,65</a:t>
                      </a:r>
                    </a:p>
                    <a:p>
                      <a:pPr algn="ctr"/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1375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РАСХОДЫ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61 335,50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67 973,55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70 505,65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1375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ДЕФИЦИТ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0,0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0,0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0,0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524328" y="1208326"/>
            <a:ext cx="1360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Тыс. рублей</a:t>
            </a:r>
            <a:endParaRPr lang="ru-RU" i="1" dirty="0"/>
          </a:p>
        </p:txBody>
      </p:sp>
      <p:sp>
        <p:nvSpPr>
          <p:cNvPr id="6" name="object 4"/>
          <p:cNvSpPr txBox="1">
            <a:spLocks noChangeArrowheads="1"/>
          </p:cNvSpPr>
          <p:nvPr/>
        </p:nvSpPr>
        <p:spPr bwMode="auto">
          <a:xfrm>
            <a:off x="539750" y="404813"/>
            <a:ext cx="8208963" cy="430887"/>
          </a:xfrm>
          <a:prstGeom prst="rect">
            <a:avLst/>
          </a:prstGeom>
          <a:ln/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>
            <a:spAutoFit/>
          </a:bodyPr>
          <a:lstStyle>
            <a:lvl1pPr marL="127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ru-RU" sz="2800" b="1" dirty="0" smtClean="0">
                <a:solidFill>
                  <a:schemeClr val="bg1"/>
                </a:solidFill>
              </a:rPr>
              <a:t>ОСНОВНЫЕ ПАРАМЕТРЫ БЮДЖЕТА 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17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839384665"/>
              </p:ext>
            </p:extLst>
          </p:nvPr>
        </p:nvGraphicFramePr>
        <p:xfrm>
          <a:off x="251520" y="980728"/>
          <a:ext cx="8892480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object 4"/>
          <p:cNvSpPr txBox="1">
            <a:spLocks noChangeArrowheads="1"/>
          </p:cNvSpPr>
          <p:nvPr/>
        </p:nvSpPr>
        <p:spPr bwMode="auto">
          <a:xfrm>
            <a:off x="504725" y="404664"/>
            <a:ext cx="8208963" cy="430887"/>
          </a:xfrm>
          <a:prstGeom prst="rect">
            <a:avLst/>
          </a:prstGeom>
          <a:ln/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>
            <a:spAutoFit/>
          </a:bodyPr>
          <a:lstStyle>
            <a:lvl1pPr marL="127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ru-RU" sz="2800" b="1" dirty="0" smtClean="0">
                <a:solidFill>
                  <a:schemeClr val="bg1"/>
                </a:solidFill>
              </a:rPr>
              <a:t>ПОСТУПЛЕНИЕ ДОХОДОВ В БЮДЖЕТ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740352" y="980728"/>
            <a:ext cx="1403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Тыс. рублей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8781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5503148"/>
              </p:ext>
            </p:extLst>
          </p:nvPr>
        </p:nvGraphicFramePr>
        <p:xfrm>
          <a:off x="395536" y="1412776"/>
          <a:ext cx="8208962" cy="3962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20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0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75292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Налоги и сборы установленные законодательством</a:t>
                      </a:r>
                      <a:endParaRPr lang="ru-RU" sz="2800" dirty="0"/>
                    </a:p>
                  </a:txBody>
                  <a:tcPr marL="91441" marR="91441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Норматив зачисления</a:t>
                      </a:r>
                      <a:r>
                        <a:rPr lang="ru-RU" sz="2000" baseline="0" dirty="0" smtClean="0"/>
                        <a:t> в бюджет</a:t>
                      </a:r>
                      <a:endParaRPr lang="ru-RU" sz="2000" dirty="0"/>
                    </a:p>
                  </a:txBody>
                  <a:tcPr marL="91441" marR="91441" marT="45723" marB="4572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941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Налог на доходы физических лиц</a:t>
                      </a:r>
                      <a:endParaRPr lang="ru-RU" sz="1800" dirty="0"/>
                    </a:p>
                  </a:txBody>
                  <a:tcPr marL="91441" marR="91441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100%</a:t>
                      </a:r>
                      <a:endParaRPr lang="ru-RU" sz="1800" dirty="0"/>
                    </a:p>
                  </a:txBody>
                  <a:tcPr marL="91441" marR="91441" marT="45723" marB="4572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941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Доходы от уплаты акцизов на </a:t>
                      </a:r>
                      <a:r>
                        <a:rPr lang="ru-RU" sz="1800" u="sng" dirty="0" smtClean="0"/>
                        <a:t>нефтепродукты</a:t>
                      </a:r>
                      <a:endParaRPr lang="ru-RU" sz="1800" u="sng" dirty="0"/>
                    </a:p>
                  </a:txBody>
                  <a:tcPr marL="91441" marR="91441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1,9885 %</a:t>
                      </a:r>
                      <a:endParaRPr lang="ru-RU" sz="1800" dirty="0"/>
                    </a:p>
                  </a:txBody>
                  <a:tcPr marL="91441" marR="91441" marT="45723" marB="4572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941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Транспортный налог с физических лиц</a:t>
                      </a:r>
                      <a:endParaRPr lang="ru-RU" sz="1800" dirty="0"/>
                    </a:p>
                  </a:txBody>
                  <a:tcPr marL="91441" marR="91441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50%</a:t>
                      </a:r>
                      <a:endParaRPr lang="ru-RU" sz="1800" dirty="0"/>
                    </a:p>
                  </a:txBody>
                  <a:tcPr marL="91441" marR="91441" marT="45723" marB="45723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2156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Государственная</a:t>
                      </a:r>
                      <a:r>
                        <a:rPr lang="ru-RU" sz="1800" baseline="0" dirty="0" smtClean="0"/>
                        <a:t> пошлина </a:t>
                      </a:r>
                    </a:p>
                    <a:p>
                      <a:r>
                        <a:rPr lang="ru-RU" sz="1400" i="1" baseline="0" dirty="0" smtClean="0"/>
                        <a:t>в зависимости от установленных полномочий</a:t>
                      </a:r>
                      <a:endParaRPr lang="ru-RU" sz="1400" i="1" dirty="0"/>
                    </a:p>
                  </a:txBody>
                  <a:tcPr marL="91441" marR="91441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100%</a:t>
                      </a:r>
                      <a:endParaRPr lang="ru-RU" sz="1800" dirty="0"/>
                    </a:p>
                  </a:txBody>
                  <a:tcPr marL="91441" marR="91441" marT="45723" marB="45723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2941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Налог на имущество физических</a:t>
                      </a:r>
                      <a:r>
                        <a:rPr lang="ru-RU" sz="1800" baseline="0" dirty="0" smtClean="0"/>
                        <a:t> лиц</a:t>
                      </a:r>
                      <a:endParaRPr lang="ru-RU" sz="1800" dirty="0"/>
                    </a:p>
                  </a:txBody>
                  <a:tcPr marL="91441" marR="91441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100%</a:t>
                      </a:r>
                      <a:endParaRPr lang="ru-RU" sz="1800" dirty="0"/>
                    </a:p>
                  </a:txBody>
                  <a:tcPr marL="91441" marR="91441" marT="45723" marB="45723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2941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Земельный налог</a:t>
                      </a:r>
                      <a:endParaRPr lang="ru-RU" sz="1800" dirty="0"/>
                    </a:p>
                  </a:txBody>
                  <a:tcPr marL="91441" marR="91441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100%</a:t>
                      </a:r>
                      <a:endParaRPr lang="ru-RU" sz="1800" dirty="0"/>
                    </a:p>
                  </a:txBody>
                  <a:tcPr marL="91441" marR="91441" marT="45723" marB="45723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>
            <a:spLocks noChangeArrowheads="1"/>
          </p:cNvSpPr>
          <p:nvPr/>
        </p:nvSpPr>
        <p:spPr bwMode="auto">
          <a:xfrm>
            <a:off x="395535" y="548680"/>
            <a:ext cx="8208963" cy="430887"/>
          </a:xfrm>
          <a:prstGeom prst="rect">
            <a:avLst/>
          </a:prstGeom>
          <a:ln/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>
            <a:spAutoFit/>
          </a:bodyPr>
          <a:lstStyle>
            <a:lvl1pPr marL="127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ru-RU" sz="2800" b="1" dirty="0" smtClean="0">
                <a:solidFill>
                  <a:schemeClr val="bg1"/>
                </a:solidFill>
              </a:rPr>
              <a:t>КАКИЕ НАЛОГИ ЗАЧИСЛЯЮТСЯ В БЮДЖЕТ 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41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7381861" y="992130"/>
            <a:ext cx="1152128" cy="278565"/>
          </a:xfrm>
          <a:prstGeom prst="round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Тыс. рублей .</a:t>
            </a:r>
            <a:endParaRPr lang="ru-RU" b="1" dirty="0"/>
          </a:p>
        </p:txBody>
      </p:sp>
      <p:sp>
        <p:nvSpPr>
          <p:cNvPr id="6" name="object 4"/>
          <p:cNvSpPr txBox="1">
            <a:spLocks noChangeArrowheads="1"/>
          </p:cNvSpPr>
          <p:nvPr/>
        </p:nvSpPr>
        <p:spPr bwMode="auto">
          <a:xfrm>
            <a:off x="543337" y="253466"/>
            <a:ext cx="8208963" cy="738664"/>
          </a:xfrm>
          <a:prstGeom prst="rect">
            <a:avLst/>
          </a:prstGeom>
          <a:ln/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>
            <a:spAutoFit/>
          </a:bodyPr>
          <a:lstStyle>
            <a:lvl1pPr marL="127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ОСНОВНЫЕ НАЛОГОВЫЕ И НЕНАЛОГОВЫЕ  ДОХОДЫ БЮДЖЕТА</a:t>
            </a:r>
            <a:endParaRPr lang="ru-RU" sz="2400" dirty="0">
              <a:solidFill>
                <a:schemeClr val="bg1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5819823"/>
              </p:ext>
            </p:extLst>
          </p:nvPr>
        </p:nvGraphicFramePr>
        <p:xfrm>
          <a:off x="988602" y="1276350"/>
          <a:ext cx="7545387" cy="558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5" name="Лист" r:id="rId3" imgW="10248864" imgH="6690469" progId="Excel.Sheet.8">
                  <p:embed/>
                </p:oleObj>
              </mc:Choice>
              <mc:Fallback>
                <p:oleObj name="Лист" r:id="rId3" imgW="10248864" imgH="6690469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88602" y="1276350"/>
                        <a:ext cx="7545387" cy="5581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327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2"/>
          <p:cNvSpPr>
            <a:spLocks noGrp="1"/>
          </p:cNvSpPr>
          <p:nvPr>
            <p:ph type="title"/>
          </p:nvPr>
        </p:nvSpPr>
        <p:spPr>
          <a:xfrm>
            <a:off x="899592" y="476250"/>
            <a:ext cx="7344816" cy="720502"/>
          </a:xfrm>
          <a:ln>
            <a:solidFill>
              <a:schemeClr val="bg1"/>
            </a:solidFill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altLang="ru-RU" sz="2800" b="1" dirty="0" smtClean="0"/>
              <a:t>Что такое программный бюджет</a:t>
            </a:r>
          </a:p>
        </p:txBody>
      </p:sp>
      <p:sp>
        <p:nvSpPr>
          <p:cNvPr id="35843" name="Объект 3"/>
          <p:cNvSpPr>
            <a:spLocks noGrp="1"/>
          </p:cNvSpPr>
          <p:nvPr>
            <p:ph idx="1"/>
          </p:nvPr>
        </p:nvSpPr>
        <p:spPr>
          <a:xfrm>
            <a:off x="474663" y="1484784"/>
            <a:ext cx="8229600" cy="4166592"/>
          </a:xfrm>
        </p:spPr>
        <p:txBody>
          <a:bodyPr>
            <a:normAutofit/>
          </a:bodyPr>
          <a:lstStyle/>
          <a:p>
            <a:r>
              <a:rPr lang="ru-RU" altLang="ru-RU" sz="1800" b="1" dirty="0" smtClean="0">
                <a:solidFill>
                  <a:srgbClr val="C00000"/>
                </a:solidFill>
              </a:rPr>
              <a:t>Программный бюджет </a:t>
            </a:r>
            <a:r>
              <a:rPr lang="ru-RU" altLang="ru-RU" sz="1800" b="1" dirty="0" smtClean="0"/>
              <a:t>отличается от традиционного тем, что все или почти все расходы включены в программы и каждая программа своей целью прямо увязана с тем или иным стратегическим итогом деятельности ведомства. </a:t>
            </a:r>
          </a:p>
          <a:p>
            <a:r>
              <a:rPr lang="ru-RU" altLang="ru-RU" sz="1800" b="1" dirty="0" smtClean="0">
                <a:solidFill>
                  <a:srgbClr val="C00000"/>
                </a:solidFill>
              </a:rPr>
              <a:t>Программное бюджетирование </a:t>
            </a:r>
            <a:r>
              <a:rPr lang="ru-RU" altLang="ru-RU" sz="1800" b="1" dirty="0" smtClean="0"/>
              <a:t>представляет собой методологию планирования, исполнения и контроля за исполнением бюджета, обеспечивающую взаимосвязь процесса распределения государственных расходов с результатами от реализации программ, разрабатываемых на основе стратегических целей, с учетом приоритетов государственной политики, общественной значимости ожидаемых и конечных результатов использования бюджетных средств </a:t>
            </a:r>
          </a:p>
          <a:p>
            <a:endParaRPr lang="ru-RU" altLang="ru-RU" sz="1800" b="1" dirty="0" smtClean="0"/>
          </a:p>
        </p:txBody>
      </p:sp>
      <p:sp>
        <p:nvSpPr>
          <p:cNvPr id="35845" name="Прямоугольник 7"/>
          <p:cNvSpPr>
            <a:spLocks noChangeArrowheads="1"/>
          </p:cNvSpPr>
          <p:nvPr/>
        </p:nvSpPr>
        <p:spPr bwMode="auto">
          <a:xfrm>
            <a:off x="395288" y="5705475"/>
            <a:ext cx="838835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 sz="1400" b="1" dirty="0" smtClean="0"/>
          </a:p>
          <a:p>
            <a:pPr algn="ctr" eaLnBrk="1" hangingPunct="1"/>
            <a:r>
              <a:rPr lang="ru-RU" altLang="ru-RU" sz="1400" b="1" dirty="0" smtClean="0"/>
              <a:t>Бюджет </a:t>
            </a:r>
            <a:r>
              <a:rPr lang="ru-RU" altLang="ru-RU" sz="1400" b="1" dirty="0"/>
              <a:t>городского округа </a:t>
            </a:r>
            <a:r>
              <a:rPr lang="ru-RU" altLang="ru-RU" sz="1400" b="1" dirty="0" smtClean="0"/>
              <a:t> </a:t>
            </a:r>
            <a:r>
              <a:rPr lang="ru-RU" altLang="ru-RU" sz="1400" b="1" dirty="0"/>
              <a:t>сформирован в новом «программном» формате на основе   муниципальных  программ</a:t>
            </a:r>
            <a:endParaRPr lang="ru-RU" altLang="ru-RU" sz="1400" dirty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421675479"/>
              </p:ext>
            </p:extLst>
          </p:nvPr>
        </p:nvGraphicFramePr>
        <p:xfrm>
          <a:off x="521011" y="4221088"/>
          <a:ext cx="8136904" cy="2160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3784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8"/>
          <p:cNvSpPr>
            <a:spLocks noChangeArrowheads="1"/>
          </p:cNvSpPr>
          <p:nvPr/>
        </p:nvSpPr>
        <p:spPr bwMode="auto">
          <a:xfrm>
            <a:off x="5675313" y="4411663"/>
            <a:ext cx="184150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300" dirty="0"/>
          </a:p>
        </p:txBody>
      </p:sp>
      <p:sp>
        <p:nvSpPr>
          <p:cNvPr id="34819" name="object 2"/>
          <p:cNvSpPr>
            <a:spLocks noChangeArrowheads="1"/>
          </p:cNvSpPr>
          <p:nvPr/>
        </p:nvSpPr>
        <p:spPr bwMode="auto">
          <a:xfrm>
            <a:off x="308238" y="116632"/>
            <a:ext cx="8564563" cy="520312"/>
          </a:xfrm>
          <a:prstGeom prst="rect">
            <a:avLst/>
          </a:prstGeom>
          <a:ln>
            <a:solidFill>
              <a:schemeClr val="bg1"/>
            </a:solidFill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18000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200" b="1" dirty="0" smtClean="0">
                <a:solidFill>
                  <a:srgbClr val="FFFFFF"/>
                </a:solidFill>
                <a:latin typeface="Times New Roman" pitchFamily="18" charset="0"/>
              </a:rPr>
              <a:t>КАК РАСПРЕДЕЛЯЮТСЯ РАСХОДЫ БЮДЖЕТА</a:t>
            </a:r>
            <a:endParaRPr lang="ru-RU" altLang="ru-RU" sz="2200" b="1" dirty="0">
              <a:latin typeface="Times New Roman" pitchFamily="18" charset="0"/>
            </a:endParaRPr>
          </a:p>
        </p:txBody>
      </p:sp>
      <p:sp>
        <p:nvSpPr>
          <p:cNvPr id="34820" name="object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08238" y="692696"/>
            <a:ext cx="8698355" cy="2597519"/>
          </a:xfrm>
        </p:spPr>
        <p:txBody>
          <a:bodyPr>
            <a:noAutofit/>
          </a:bodyPr>
          <a:lstStyle/>
          <a:p>
            <a:pPr marL="12700" indent="0" algn="just" eaLnBrk="1" hangingPunct="1">
              <a:lnSpc>
                <a:spcPct val="80000"/>
              </a:lnSpc>
              <a:buFontTx/>
              <a:buNone/>
            </a:pPr>
            <a:r>
              <a:rPr lang="ru-RU" altLang="ru-RU" sz="1800" b="1" dirty="0" smtClean="0">
                <a:solidFill>
                  <a:schemeClr val="tx1"/>
                </a:solidFill>
                <a:latin typeface="Times New Roman" pitchFamily="18" charset="0"/>
              </a:rPr>
              <a:t>Расходы бюджета </a:t>
            </a:r>
            <a:r>
              <a:rPr lang="ru-RU" altLang="ru-RU" sz="1800" dirty="0" smtClean="0">
                <a:solidFill>
                  <a:schemeClr val="tx1"/>
                </a:solidFill>
                <a:latin typeface="Times New Roman" pitchFamily="18" charset="0"/>
              </a:rPr>
              <a:t>– выплачиваемые из бюджета денежные средства, за исключением средств, являющихся источниками финансирования дефицита бюджета.</a:t>
            </a:r>
            <a:endParaRPr lang="ru-RU" altLang="ru-RU" sz="1800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12700" indent="0" eaLnBrk="1" hangingPunct="1">
              <a:lnSpc>
                <a:spcPct val="80000"/>
              </a:lnSpc>
              <a:buFontTx/>
              <a:buNone/>
            </a:pPr>
            <a:r>
              <a:rPr lang="ru-RU" altLang="ru-RU" sz="1800" b="1" dirty="0" smtClean="0">
                <a:solidFill>
                  <a:schemeClr val="tx1"/>
                </a:solidFill>
                <a:latin typeface="Times New Roman" pitchFamily="18" charset="0"/>
              </a:rPr>
              <a:t>Формирование расходов </a:t>
            </a:r>
            <a:r>
              <a:rPr lang="ru-RU" altLang="ru-RU" sz="1800" dirty="0" smtClean="0">
                <a:solidFill>
                  <a:schemeClr val="tx1"/>
                </a:solidFill>
                <a:latin typeface="Times New Roman" pitchFamily="18" charset="0"/>
              </a:rPr>
              <a:t>осуществляется в соответствии с расходными обязательствами, законодательно закрепленными  за  соответствующими уровнями бюджетов</a:t>
            </a:r>
          </a:p>
          <a:p>
            <a:pPr marL="12700" indent="0" eaLnBrk="1" hangingPunct="1">
              <a:lnSpc>
                <a:spcPct val="80000"/>
              </a:lnSpc>
              <a:buFontTx/>
              <a:buNone/>
            </a:pPr>
            <a:r>
              <a:rPr lang="ru-RU" altLang="ru-RU" sz="1800" b="1" dirty="0" smtClean="0">
                <a:solidFill>
                  <a:schemeClr val="tx1"/>
                </a:solidFill>
                <a:latin typeface="Times New Roman" pitchFamily="18" charset="0"/>
              </a:rPr>
              <a:t>Принципы формирования расходов бюджета: </a:t>
            </a:r>
            <a:r>
              <a:rPr lang="ru-RU" altLang="ru-RU" sz="1800" dirty="0" smtClean="0">
                <a:solidFill>
                  <a:schemeClr val="tx1"/>
                </a:solidFill>
                <a:latin typeface="Times New Roman" pitchFamily="18" charset="0"/>
              </a:rPr>
              <a:t>по разделам, по ведомствам, по муниципальным программам.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9512" y="5048622"/>
            <a:ext cx="8784976" cy="1015663"/>
          </a:xfrm>
          <a:prstGeom prst="rect">
            <a:avLst/>
          </a:prstGeom>
          <a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100000" sy="100000" flip="none" algn="tl"/>
          </a:blip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indent="457200" algn="just"/>
            <a:r>
              <a:rPr lang="ru-RU" sz="1500" dirty="0">
                <a:latin typeface="+mj-lt"/>
                <a:cs typeface="Times New Roman" panose="02020603050405020304" pitchFamily="18" charset="0"/>
              </a:rPr>
              <a:t>Всего расходы бюджета </a:t>
            </a:r>
            <a:r>
              <a:rPr lang="ru-RU" sz="1500" dirty="0" smtClean="0">
                <a:latin typeface="+mj-lt"/>
                <a:cs typeface="Times New Roman" panose="02020603050405020304" pitchFamily="18" charset="0"/>
              </a:rPr>
              <a:t>города на </a:t>
            </a:r>
            <a:r>
              <a:rPr lang="ru-RU" sz="1500" dirty="0">
                <a:latin typeface="+mj-lt"/>
                <a:cs typeface="Times New Roman" panose="02020603050405020304" pitchFamily="18" charset="0"/>
              </a:rPr>
              <a:t>2020 год предусмотрены в сумме </a:t>
            </a:r>
            <a:r>
              <a:rPr lang="ru-RU" sz="1500" b="1" dirty="0" smtClean="0">
                <a:latin typeface="+mj-lt"/>
                <a:cs typeface="Times New Roman" panose="02020603050405020304" pitchFamily="18" charset="0"/>
              </a:rPr>
              <a:t>61 332,5 </a:t>
            </a:r>
            <a:r>
              <a:rPr lang="ru-RU" sz="1500" dirty="0" smtClean="0">
                <a:latin typeface="+mj-lt"/>
                <a:cs typeface="Times New Roman" panose="02020603050405020304" pitchFamily="18" charset="0"/>
              </a:rPr>
              <a:t>тыс</a:t>
            </a:r>
            <a:r>
              <a:rPr lang="ru-RU" sz="1500" dirty="0">
                <a:latin typeface="+mj-lt"/>
                <a:cs typeface="Times New Roman" panose="02020603050405020304" pitchFamily="18" charset="0"/>
              </a:rPr>
              <a:t>. рублей, что </a:t>
            </a:r>
            <a:r>
              <a:rPr lang="ru-RU" sz="1500" dirty="0" smtClean="0">
                <a:latin typeface="+mj-lt"/>
                <a:cs typeface="Times New Roman" panose="02020603050405020304" pitchFamily="18" charset="0"/>
              </a:rPr>
              <a:t>составляет 148,7 % к </a:t>
            </a:r>
            <a:r>
              <a:rPr lang="ru-RU" sz="1500" dirty="0">
                <a:latin typeface="+mj-lt"/>
                <a:cs typeface="Times New Roman" panose="02020603050405020304" pitchFamily="18" charset="0"/>
              </a:rPr>
              <a:t>первоначально принятому бюджету 2019 года, </a:t>
            </a:r>
            <a:r>
              <a:rPr lang="ru-RU" sz="1500" dirty="0">
                <a:latin typeface="+mj-lt"/>
              </a:rPr>
              <a:t>на 2021 год </a:t>
            </a:r>
            <a:r>
              <a:rPr lang="ru-RU" sz="1500" b="1" dirty="0" smtClean="0">
                <a:latin typeface="+mj-lt"/>
              </a:rPr>
              <a:t>–67 973,5 </a:t>
            </a:r>
            <a:r>
              <a:rPr lang="ru-RU" sz="1500" dirty="0" smtClean="0">
                <a:latin typeface="+mj-lt"/>
              </a:rPr>
              <a:t>тыс</a:t>
            </a:r>
            <a:r>
              <a:rPr lang="ru-RU" sz="1500" dirty="0">
                <a:latin typeface="+mj-lt"/>
              </a:rPr>
              <a:t>. рублей</a:t>
            </a:r>
            <a:r>
              <a:rPr lang="ru-RU" sz="1500" dirty="0" smtClean="0">
                <a:latin typeface="+mj-lt"/>
              </a:rPr>
              <a:t>, условно </a:t>
            </a:r>
            <a:r>
              <a:rPr lang="ru-RU" sz="1500" dirty="0">
                <a:latin typeface="+mj-lt"/>
              </a:rPr>
              <a:t>утверждаемые расходы в сумме </a:t>
            </a:r>
            <a:r>
              <a:rPr lang="ru-RU" sz="1500" b="1" dirty="0" smtClean="0">
                <a:latin typeface="+mj-lt"/>
              </a:rPr>
              <a:t>999,2 </a:t>
            </a:r>
            <a:r>
              <a:rPr lang="ru-RU" sz="1500" dirty="0" smtClean="0">
                <a:latin typeface="+mj-lt"/>
              </a:rPr>
              <a:t>тыс</a:t>
            </a:r>
            <a:r>
              <a:rPr lang="ru-RU" sz="1500" dirty="0">
                <a:latin typeface="+mj-lt"/>
              </a:rPr>
              <a:t>. </a:t>
            </a:r>
            <a:r>
              <a:rPr lang="ru-RU" sz="1500" dirty="0" smtClean="0">
                <a:latin typeface="+mj-lt"/>
              </a:rPr>
              <a:t>рублей, </a:t>
            </a:r>
            <a:r>
              <a:rPr lang="ru-RU" sz="1500" dirty="0">
                <a:latin typeface="+mj-lt"/>
              </a:rPr>
              <a:t>на 2022 год – </a:t>
            </a:r>
            <a:r>
              <a:rPr lang="ru-RU" sz="1500" b="1" dirty="0" smtClean="0">
                <a:latin typeface="+mj-lt"/>
              </a:rPr>
              <a:t>70 505,6 </a:t>
            </a:r>
            <a:r>
              <a:rPr lang="ru-RU" sz="1500" dirty="0" smtClean="0">
                <a:latin typeface="+mj-lt"/>
              </a:rPr>
              <a:t>тыс</a:t>
            </a:r>
            <a:r>
              <a:rPr lang="ru-RU" sz="1500" dirty="0">
                <a:latin typeface="+mj-lt"/>
              </a:rPr>
              <a:t>. </a:t>
            </a:r>
            <a:r>
              <a:rPr lang="ru-RU" sz="1500" dirty="0" smtClean="0">
                <a:latin typeface="+mj-lt"/>
              </a:rPr>
              <a:t>рублей, условно </a:t>
            </a:r>
            <a:r>
              <a:rPr lang="ru-RU" sz="1500" dirty="0">
                <a:latin typeface="+mj-lt"/>
              </a:rPr>
              <a:t>утверждаемые расходы в сумме </a:t>
            </a:r>
            <a:r>
              <a:rPr lang="ru-RU" sz="1500" b="1" dirty="0" smtClean="0">
                <a:latin typeface="+mj-lt"/>
              </a:rPr>
              <a:t>2 489,3 </a:t>
            </a:r>
            <a:r>
              <a:rPr lang="ru-RU" sz="1500" dirty="0" smtClean="0">
                <a:latin typeface="+mj-lt"/>
              </a:rPr>
              <a:t>тыс</a:t>
            </a:r>
            <a:r>
              <a:rPr lang="ru-RU" sz="1500" dirty="0">
                <a:latin typeface="+mj-lt"/>
              </a:rPr>
              <a:t>. </a:t>
            </a:r>
            <a:r>
              <a:rPr lang="ru-RU" sz="1500" dirty="0" smtClean="0">
                <a:latin typeface="+mj-lt"/>
              </a:rPr>
              <a:t>рублей.</a:t>
            </a:r>
            <a:endParaRPr lang="ru-RU" sz="1500" dirty="0">
              <a:latin typeface="+mj-lt"/>
            </a:endParaRPr>
          </a:p>
        </p:txBody>
      </p:sp>
      <p:sp>
        <p:nvSpPr>
          <p:cNvPr id="23" name="object 2"/>
          <p:cNvSpPr/>
          <p:nvPr/>
        </p:nvSpPr>
        <p:spPr>
          <a:xfrm>
            <a:off x="492013" y="2337698"/>
            <a:ext cx="1026513" cy="488789"/>
          </a:xfrm>
          <a:prstGeom prst="rect">
            <a:avLst/>
          </a:prstGeom>
          <a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3"/>
          <p:cNvSpPr txBox="1"/>
          <p:nvPr/>
        </p:nvSpPr>
        <p:spPr>
          <a:xfrm>
            <a:off x="1433038" y="2499737"/>
            <a:ext cx="1768408" cy="26113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257" marR="10257"/>
            <a:r>
              <a:rPr sz="1000" b="1" dirty="0" smtClean="0">
                <a:solidFill>
                  <a:srgbClr val="224F77"/>
                </a:solidFill>
                <a:latin typeface="Arial"/>
                <a:cs typeface="Arial"/>
              </a:rPr>
              <a:t>О</a:t>
            </a:r>
            <a:r>
              <a:rPr sz="1000" b="1" spc="4" dirty="0" smtClean="0">
                <a:solidFill>
                  <a:srgbClr val="224F77"/>
                </a:solidFill>
                <a:latin typeface="Arial"/>
                <a:cs typeface="Arial"/>
              </a:rPr>
              <a:t>Б</a:t>
            </a:r>
            <a:r>
              <a:rPr sz="1000" b="1" dirty="0" smtClean="0">
                <a:solidFill>
                  <a:srgbClr val="224F77"/>
                </a:solidFill>
                <a:latin typeface="Arial"/>
                <a:cs typeface="Arial"/>
              </a:rPr>
              <a:t>ЩЕ</a:t>
            </a:r>
            <a:r>
              <a:rPr sz="1000" b="1" spc="-61" dirty="0" smtClean="0">
                <a:solidFill>
                  <a:srgbClr val="224F77"/>
                </a:solidFill>
                <a:latin typeface="Arial"/>
                <a:cs typeface="Arial"/>
              </a:rPr>
              <a:t>Г</a:t>
            </a:r>
            <a:r>
              <a:rPr sz="1000" b="1" dirty="0" smtClean="0">
                <a:solidFill>
                  <a:srgbClr val="224F77"/>
                </a:solidFill>
                <a:latin typeface="Arial"/>
                <a:cs typeface="Arial"/>
              </a:rPr>
              <a:t>О</a:t>
            </a:r>
            <a:r>
              <a:rPr sz="1000" b="1" spc="-32" dirty="0" smtClean="0">
                <a:solidFill>
                  <a:srgbClr val="224F77"/>
                </a:solidFill>
                <a:latin typeface="Arial"/>
                <a:cs typeface="Arial"/>
              </a:rPr>
              <a:t>С</a:t>
            </a:r>
            <a:r>
              <a:rPr sz="1000" b="1" spc="-36" dirty="0" smtClean="0">
                <a:solidFill>
                  <a:srgbClr val="224F77"/>
                </a:solidFill>
                <a:latin typeface="Arial"/>
                <a:cs typeface="Arial"/>
              </a:rPr>
              <a:t>У</a:t>
            </a:r>
            <a:r>
              <a:rPr sz="1000" b="1" dirty="0" smtClean="0">
                <a:solidFill>
                  <a:srgbClr val="224F77"/>
                </a:solidFill>
                <a:latin typeface="Arial"/>
                <a:cs typeface="Arial"/>
              </a:rPr>
              <a:t>ДА</a:t>
            </a:r>
            <a:r>
              <a:rPr sz="1000" b="1" spc="-8" dirty="0" smtClean="0">
                <a:solidFill>
                  <a:srgbClr val="224F77"/>
                </a:solidFill>
                <a:latin typeface="Arial"/>
                <a:cs typeface="Arial"/>
              </a:rPr>
              <a:t>Р</a:t>
            </a:r>
            <a:r>
              <a:rPr sz="1000" b="1" spc="-32" dirty="0" smtClean="0">
                <a:solidFill>
                  <a:srgbClr val="224F77"/>
                </a:solidFill>
                <a:latin typeface="Arial"/>
                <a:cs typeface="Arial"/>
              </a:rPr>
              <a:t>С</a:t>
            </a:r>
            <a:r>
              <a:rPr sz="1000" b="1" dirty="0" smtClean="0">
                <a:solidFill>
                  <a:srgbClr val="224F77"/>
                </a:solidFill>
                <a:latin typeface="Arial"/>
                <a:cs typeface="Arial"/>
              </a:rPr>
              <a:t>ТВЕН</a:t>
            </a:r>
            <a:r>
              <a:rPr sz="1000" b="1" spc="-16" dirty="0" smtClean="0">
                <a:solidFill>
                  <a:srgbClr val="224F77"/>
                </a:solidFill>
                <a:latin typeface="Arial"/>
                <a:cs typeface="Arial"/>
              </a:rPr>
              <a:t>Н</a:t>
            </a:r>
            <a:r>
              <a:rPr sz="1000" b="1" dirty="0" smtClean="0">
                <a:solidFill>
                  <a:srgbClr val="224F77"/>
                </a:solidFill>
                <a:latin typeface="Arial"/>
                <a:cs typeface="Arial"/>
              </a:rPr>
              <a:t>ЫЕ </a:t>
            </a:r>
            <a:r>
              <a:rPr sz="1000" b="1" spc="-28" dirty="0" smtClean="0">
                <a:solidFill>
                  <a:srgbClr val="224F77"/>
                </a:solidFill>
                <a:latin typeface="Arial"/>
                <a:cs typeface="Arial"/>
              </a:rPr>
              <a:t>В</a:t>
            </a:r>
            <a:r>
              <a:rPr sz="1000" b="1" dirty="0" smtClean="0">
                <a:solidFill>
                  <a:srgbClr val="224F77"/>
                </a:solidFill>
                <a:latin typeface="Arial"/>
                <a:cs typeface="Arial"/>
              </a:rPr>
              <a:t>ОП</a:t>
            </a:r>
            <a:r>
              <a:rPr sz="1000" b="1" spc="-20" dirty="0" smtClean="0">
                <a:solidFill>
                  <a:srgbClr val="224F77"/>
                </a:solidFill>
                <a:latin typeface="Arial"/>
                <a:cs typeface="Arial"/>
              </a:rPr>
              <a:t>Р</a:t>
            </a:r>
            <a:r>
              <a:rPr sz="1000" b="1" dirty="0" smtClean="0">
                <a:solidFill>
                  <a:srgbClr val="224F77"/>
                </a:solidFill>
                <a:latin typeface="Arial"/>
                <a:cs typeface="Arial"/>
              </a:rPr>
              <a:t>ОСЫ</a:t>
            </a:r>
            <a:endParaRPr sz="1000" b="1" dirty="0">
              <a:latin typeface="Arial"/>
              <a:cs typeface="Arial"/>
            </a:endParaRPr>
          </a:p>
        </p:txBody>
      </p:sp>
      <p:sp>
        <p:nvSpPr>
          <p:cNvPr id="25" name="object 16"/>
          <p:cNvSpPr/>
          <p:nvPr/>
        </p:nvSpPr>
        <p:spPr>
          <a:xfrm>
            <a:off x="663217" y="2791103"/>
            <a:ext cx="597235" cy="565889"/>
          </a:xfrm>
          <a:prstGeom prst="rect">
            <a:avLst/>
          </a:prstGeom>
          <a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4"/>
          <p:cNvSpPr txBox="1"/>
          <p:nvPr/>
        </p:nvSpPr>
        <p:spPr>
          <a:xfrm>
            <a:off x="1433038" y="2954657"/>
            <a:ext cx="1958340" cy="13452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257"/>
            <a:r>
              <a:rPr sz="1000" b="1" dirty="0" smtClean="0">
                <a:solidFill>
                  <a:srgbClr val="224F77"/>
                </a:solidFill>
                <a:latin typeface="Arial"/>
                <a:cs typeface="Arial"/>
              </a:rPr>
              <a:t>НАЦИОН</a:t>
            </a:r>
            <a:r>
              <a:rPr sz="1000" b="1" spc="16" dirty="0" smtClean="0">
                <a:solidFill>
                  <a:srgbClr val="224F77"/>
                </a:solidFill>
                <a:latin typeface="Arial"/>
                <a:cs typeface="Arial"/>
              </a:rPr>
              <a:t>А</a:t>
            </a:r>
            <a:r>
              <a:rPr sz="1000" b="1" dirty="0" smtClean="0">
                <a:solidFill>
                  <a:srgbClr val="224F77"/>
                </a:solidFill>
                <a:latin typeface="Arial"/>
                <a:cs typeface="Arial"/>
              </a:rPr>
              <a:t>ЛЬНАЯ</a:t>
            </a:r>
            <a:r>
              <a:rPr sz="1000" b="1" spc="-20" dirty="0" smtClean="0">
                <a:solidFill>
                  <a:srgbClr val="224F77"/>
                </a:solidFill>
                <a:latin typeface="Arial"/>
                <a:cs typeface="Arial"/>
              </a:rPr>
              <a:t> </a:t>
            </a:r>
            <a:r>
              <a:rPr sz="1000" b="1" dirty="0" smtClean="0">
                <a:solidFill>
                  <a:srgbClr val="224F77"/>
                </a:solidFill>
                <a:latin typeface="Arial"/>
                <a:cs typeface="Arial"/>
              </a:rPr>
              <a:t>О</a:t>
            </a:r>
            <a:r>
              <a:rPr sz="1000" b="1" spc="-4" dirty="0" smtClean="0">
                <a:solidFill>
                  <a:srgbClr val="224F77"/>
                </a:solidFill>
                <a:latin typeface="Arial"/>
                <a:cs typeface="Arial"/>
              </a:rPr>
              <a:t>Б</a:t>
            </a:r>
            <a:r>
              <a:rPr sz="1000" b="1" dirty="0" smtClean="0">
                <a:solidFill>
                  <a:srgbClr val="224F77"/>
                </a:solidFill>
                <a:latin typeface="Arial"/>
                <a:cs typeface="Arial"/>
              </a:rPr>
              <a:t>О</a:t>
            </a:r>
            <a:r>
              <a:rPr sz="1000" b="1" spc="-16" dirty="0" smtClean="0">
                <a:solidFill>
                  <a:srgbClr val="224F77"/>
                </a:solidFill>
                <a:latin typeface="Arial"/>
                <a:cs typeface="Arial"/>
              </a:rPr>
              <a:t>Р</a:t>
            </a:r>
            <a:r>
              <a:rPr sz="1000" b="1" dirty="0" smtClean="0">
                <a:solidFill>
                  <a:srgbClr val="224F77"/>
                </a:solidFill>
                <a:latin typeface="Arial"/>
                <a:cs typeface="Arial"/>
              </a:rPr>
              <a:t>ОНА</a:t>
            </a:r>
            <a:endParaRPr sz="1000" b="1" dirty="0">
              <a:latin typeface="Arial"/>
              <a:cs typeface="Arial"/>
            </a:endParaRPr>
          </a:p>
        </p:txBody>
      </p:sp>
      <p:sp>
        <p:nvSpPr>
          <p:cNvPr id="40" name="object 17"/>
          <p:cNvSpPr/>
          <p:nvPr/>
        </p:nvSpPr>
        <p:spPr>
          <a:xfrm>
            <a:off x="635655" y="3450236"/>
            <a:ext cx="652357" cy="576064"/>
          </a:xfrm>
          <a:prstGeom prst="rect">
            <a:avLst/>
          </a:prstGeom>
          <a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5"/>
          <p:cNvSpPr txBox="1"/>
          <p:nvPr/>
        </p:nvSpPr>
        <p:spPr>
          <a:xfrm>
            <a:off x="1444599" y="3394029"/>
            <a:ext cx="1758851" cy="6789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257" marR="10257"/>
            <a:r>
              <a:rPr sz="1000" b="1" dirty="0" smtClean="0">
                <a:solidFill>
                  <a:srgbClr val="224F77"/>
                </a:solidFill>
                <a:latin typeface="Arial"/>
                <a:cs typeface="Arial"/>
              </a:rPr>
              <a:t>НАЦИОН</a:t>
            </a:r>
            <a:r>
              <a:rPr sz="1000" b="1" spc="16" dirty="0" smtClean="0">
                <a:solidFill>
                  <a:srgbClr val="224F77"/>
                </a:solidFill>
                <a:latin typeface="Arial"/>
                <a:cs typeface="Arial"/>
              </a:rPr>
              <a:t>А</a:t>
            </a:r>
            <a:r>
              <a:rPr sz="1000" b="1" dirty="0" smtClean="0">
                <a:solidFill>
                  <a:srgbClr val="224F77"/>
                </a:solidFill>
                <a:latin typeface="Arial"/>
                <a:cs typeface="Arial"/>
              </a:rPr>
              <a:t>ЛЬНАЯ Б</a:t>
            </a:r>
            <a:r>
              <a:rPr sz="1000" b="1" spc="-20" dirty="0" smtClean="0">
                <a:solidFill>
                  <a:srgbClr val="224F77"/>
                </a:solidFill>
                <a:latin typeface="Arial"/>
                <a:cs typeface="Arial"/>
              </a:rPr>
              <a:t>Е</a:t>
            </a:r>
            <a:r>
              <a:rPr sz="1000" b="1" spc="-16" dirty="0" smtClean="0">
                <a:solidFill>
                  <a:srgbClr val="224F77"/>
                </a:solidFill>
                <a:latin typeface="Arial"/>
                <a:cs typeface="Arial"/>
              </a:rPr>
              <a:t>З</a:t>
            </a:r>
            <a:r>
              <a:rPr sz="1000" b="1" dirty="0" smtClean="0">
                <a:solidFill>
                  <a:srgbClr val="224F77"/>
                </a:solidFill>
                <a:latin typeface="Arial"/>
                <a:cs typeface="Arial"/>
              </a:rPr>
              <a:t>ОП</a:t>
            </a:r>
            <a:r>
              <a:rPr sz="1000" b="1" spc="-20" dirty="0" smtClean="0">
                <a:solidFill>
                  <a:srgbClr val="224F77"/>
                </a:solidFill>
                <a:latin typeface="Arial"/>
                <a:cs typeface="Arial"/>
              </a:rPr>
              <a:t>А</a:t>
            </a:r>
            <a:r>
              <a:rPr sz="1000" b="1" dirty="0" smtClean="0">
                <a:solidFill>
                  <a:srgbClr val="224F77"/>
                </a:solidFill>
                <a:latin typeface="Arial"/>
                <a:cs typeface="Arial"/>
              </a:rPr>
              <a:t>С</a:t>
            </a:r>
            <a:r>
              <a:rPr sz="1000" b="1" spc="-4" dirty="0" smtClean="0">
                <a:solidFill>
                  <a:srgbClr val="224F77"/>
                </a:solidFill>
                <a:latin typeface="Arial"/>
                <a:cs typeface="Arial"/>
              </a:rPr>
              <a:t>Н</a:t>
            </a:r>
            <a:r>
              <a:rPr sz="1000" b="1" dirty="0" smtClean="0">
                <a:solidFill>
                  <a:srgbClr val="224F77"/>
                </a:solidFill>
                <a:latin typeface="Arial"/>
                <a:cs typeface="Arial"/>
              </a:rPr>
              <a:t>О</a:t>
            </a:r>
            <a:r>
              <a:rPr sz="1000" b="1" spc="-32" dirty="0" smtClean="0">
                <a:solidFill>
                  <a:srgbClr val="224F77"/>
                </a:solidFill>
                <a:latin typeface="Arial"/>
                <a:cs typeface="Arial"/>
              </a:rPr>
              <a:t>С</a:t>
            </a:r>
            <a:r>
              <a:rPr sz="1000" b="1" spc="4" dirty="0" smtClean="0">
                <a:solidFill>
                  <a:srgbClr val="224F77"/>
                </a:solidFill>
                <a:latin typeface="Arial"/>
                <a:cs typeface="Arial"/>
              </a:rPr>
              <a:t>Т</a:t>
            </a:r>
            <a:r>
              <a:rPr sz="1000" b="1" dirty="0" smtClean="0">
                <a:solidFill>
                  <a:srgbClr val="224F77"/>
                </a:solidFill>
                <a:latin typeface="Arial"/>
                <a:cs typeface="Arial"/>
              </a:rPr>
              <a:t>Ь</a:t>
            </a:r>
            <a:r>
              <a:rPr sz="1000" b="1" spc="-24" dirty="0" smtClean="0">
                <a:solidFill>
                  <a:srgbClr val="224F77"/>
                </a:solidFill>
                <a:latin typeface="Arial"/>
                <a:cs typeface="Arial"/>
              </a:rPr>
              <a:t> </a:t>
            </a:r>
            <a:r>
              <a:rPr sz="1000" b="1" dirty="0" smtClean="0">
                <a:solidFill>
                  <a:srgbClr val="224F77"/>
                </a:solidFill>
                <a:latin typeface="Arial"/>
                <a:cs typeface="Arial"/>
              </a:rPr>
              <a:t>И П</a:t>
            </a:r>
            <a:r>
              <a:rPr sz="1000" b="1" spc="-65" dirty="0" smtClean="0">
                <a:solidFill>
                  <a:srgbClr val="224F77"/>
                </a:solidFill>
                <a:latin typeface="Arial"/>
                <a:cs typeface="Arial"/>
              </a:rPr>
              <a:t>Р</a:t>
            </a:r>
            <a:r>
              <a:rPr sz="1000" b="1" dirty="0" smtClean="0">
                <a:solidFill>
                  <a:srgbClr val="224F77"/>
                </a:solidFill>
                <a:latin typeface="Arial"/>
                <a:cs typeface="Arial"/>
              </a:rPr>
              <a:t>А</a:t>
            </a:r>
            <a:r>
              <a:rPr sz="1000" b="1" spc="-28" dirty="0" smtClean="0">
                <a:solidFill>
                  <a:srgbClr val="224F77"/>
                </a:solidFill>
                <a:latin typeface="Arial"/>
                <a:cs typeface="Arial"/>
              </a:rPr>
              <a:t>В</a:t>
            </a:r>
            <a:r>
              <a:rPr sz="1000" b="1" dirty="0" smtClean="0">
                <a:solidFill>
                  <a:srgbClr val="224F77"/>
                </a:solidFill>
                <a:latin typeface="Arial"/>
                <a:cs typeface="Arial"/>
              </a:rPr>
              <a:t>О</a:t>
            </a:r>
            <a:r>
              <a:rPr sz="1000" b="1" spc="-36" dirty="0" smtClean="0">
                <a:solidFill>
                  <a:srgbClr val="224F77"/>
                </a:solidFill>
                <a:latin typeface="Arial"/>
                <a:cs typeface="Arial"/>
              </a:rPr>
              <a:t>О</a:t>
            </a:r>
            <a:r>
              <a:rPr sz="1000" b="1" spc="-8" dirty="0" smtClean="0">
                <a:solidFill>
                  <a:srgbClr val="224F77"/>
                </a:solidFill>
                <a:latin typeface="Arial"/>
                <a:cs typeface="Arial"/>
              </a:rPr>
              <a:t>Х</a:t>
            </a:r>
            <a:r>
              <a:rPr sz="1000" b="1" spc="-69" dirty="0" smtClean="0">
                <a:solidFill>
                  <a:srgbClr val="224F77"/>
                </a:solidFill>
                <a:latin typeface="Arial"/>
                <a:cs typeface="Arial"/>
              </a:rPr>
              <a:t>Р</a:t>
            </a:r>
            <a:r>
              <a:rPr sz="1000" b="1" dirty="0" smtClean="0">
                <a:solidFill>
                  <a:srgbClr val="224F77"/>
                </a:solidFill>
                <a:latin typeface="Arial"/>
                <a:cs typeface="Arial"/>
              </a:rPr>
              <a:t>АНИ</a:t>
            </a:r>
            <a:r>
              <a:rPr sz="1000" b="1" spc="4" dirty="0" smtClean="0">
                <a:solidFill>
                  <a:srgbClr val="224F77"/>
                </a:solidFill>
                <a:latin typeface="Arial"/>
                <a:cs typeface="Arial"/>
              </a:rPr>
              <a:t>Т</a:t>
            </a:r>
            <a:r>
              <a:rPr sz="1000" b="1" dirty="0" smtClean="0">
                <a:solidFill>
                  <a:srgbClr val="224F77"/>
                </a:solidFill>
                <a:latin typeface="Arial"/>
                <a:cs typeface="Arial"/>
              </a:rPr>
              <a:t>ЕЛЬНАЯ ДЕЯ</a:t>
            </a:r>
            <a:r>
              <a:rPr sz="1000" b="1" spc="4" dirty="0" smtClean="0">
                <a:solidFill>
                  <a:srgbClr val="224F77"/>
                </a:solidFill>
                <a:latin typeface="Arial"/>
                <a:cs typeface="Arial"/>
              </a:rPr>
              <a:t>Т</a:t>
            </a:r>
            <a:r>
              <a:rPr sz="1000" b="1" dirty="0" smtClean="0">
                <a:solidFill>
                  <a:srgbClr val="224F77"/>
                </a:solidFill>
                <a:latin typeface="Arial"/>
                <a:cs typeface="Arial"/>
              </a:rPr>
              <a:t>ЕЛЬНО</a:t>
            </a:r>
            <a:r>
              <a:rPr sz="1000" b="1" spc="-32" dirty="0" smtClean="0">
                <a:solidFill>
                  <a:srgbClr val="224F77"/>
                </a:solidFill>
                <a:latin typeface="Arial"/>
                <a:cs typeface="Arial"/>
              </a:rPr>
              <a:t>С</a:t>
            </a:r>
            <a:r>
              <a:rPr sz="1000" b="1" spc="4" dirty="0" smtClean="0">
                <a:solidFill>
                  <a:srgbClr val="224F77"/>
                </a:solidFill>
                <a:latin typeface="Arial"/>
                <a:cs typeface="Arial"/>
              </a:rPr>
              <a:t>Т</a:t>
            </a:r>
            <a:r>
              <a:rPr sz="1000" b="1" dirty="0" smtClean="0">
                <a:solidFill>
                  <a:srgbClr val="224F77"/>
                </a:solidFill>
                <a:latin typeface="Arial"/>
                <a:cs typeface="Arial"/>
              </a:rPr>
              <a:t>Ь</a:t>
            </a:r>
            <a:endParaRPr sz="1000" b="1" dirty="0">
              <a:latin typeface="Arial"/>
              <a:cs typeface="Arial"/>
            </a:endParaRPr>
          </a:p>
          <a:p>
            <a:pPr>
              <a:lnSpc>
                <a:spcPts val="606"/>
              </a:lnSpc>
              <a:spcBef>
                <a:spcPts val="23"/>
              </a:spcBef>
            </a:pPr>
            <a:endParaRPr sz="600" dirty="0"/>
          </a:p>
        </p:txBody>
      </p:sp>
      <p:sp>
        <p:nvSpPr>
          <p:cNvPr id="42" name="object 30"/>
          <p:cNvSpPr/>
          <p:nvPr/>
        </p:nvSpPr>
        <p:spPr>
          <a:xfrm>
            <a:off x="633282" y="4054779"/>
            <a:ext cx="799756" cy="494996"/>
          </a:xfrm>
          <a:prstGeom prst="rect">
            <a:avLst/>
          </a:prstGeom>
          <a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20"/>
          <p:cNvSpPr/>
          <p:nvPr/>
        </p:nvSpPr>
        <p:spPr>
          <a:xfrm>
            <a:off x="577499" y="4480719"/>
            <a:ext cx="855539" cy="443383"/>
          </a:xfrm>
          <a:prstGeom prst="rect">
            <a:avLst/>
          </a:prstGeom>
          <a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Прямоугольник 3"/>
          <p:cNvSpPr/>
          <p:nvPr/>
        </p:nvSpPr>
        <p:spPr>
          <a:xfrm>
            <a:off x="1444599" y="4147592"/>
            <a:ext cx="211928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257" marR="473851"/>
            <a:r>
              <a:rPr lang="ru-RU" sz="1000" b="1" dirty="0">
                <a:solidFill>
                  <a:srgbClr val="224F77"/>
                </a:solidFill>
                <a:latin typeface="Arial"/>
                <a:cs typeface="Arial"/>
              </a:rPr>
              <a:t>НАЦИОН</a:t>
            </a:r>
            <a:r>
              <a:rPr lang="ru-RU" sz="1000" b="1" spc="16" dirty="0">
                <a:solidFill>
                  <a:srgbClr val="224F77"/>
                </a:solidFill>
                <a:latin typeface="Arial"/>
                <a:cs typeface="Arial"/>
              </a:rPr>
              <a:t>А</a:t>
            </a:r>
            <a:r>
              <a:rPr lang="ru-RU" sz="1000" b="1" dirty="0">
                <a:solidFill>
                  <a:srgbClr val="224F77"/>
                </a:solidFill>
                <a:latin typeface="Arial"/>
                <a:cs typeface="Arial"/>
              </a:rPr>
              <a:t>ЛЬНАЯ Э</a:t>
            </a:r>
            <a:r>
              <a:rPr lang="ru-RU" sz="1000" b="1" spc="-12" dirty="0">
                <a:solidFill>
                  <a:srgbClr val="224F77"/>
                </a:solidFill>
                <a:latin typeface="Arial"/>
                <a:cs typeface="Arial"/>
              </a:rPr>
              <a:t>К</a:t>
            </a:r>
            <a:r>
              <a:rPr lang="ru-RU" sz="1000" b="1" dirty="0">
                <a:solidFill>
                  <a:srgbClr val="224F77"/>
                </a:solidFill>
                <a:latin typeface="Arial"/>
                <a:cs typeface="Arial"/>
              </a:rPr>
              <a:t>ОНОМИ</a:t>
            </a:r>
            <a:r>
              <a:rPr lang="ru-RU" sz="1000" b="1" spc="-4" dirty="0">
                <a:solidFill>
                  <a:srgbClr val="224F77"/>
                </a:solidFill>
                <a:latin typeface="Arial"/>
                <a:cs typeface="Arial"/>
              </a:rPr>
              <a:t>К</a:t>
            </a:r>
            <a:r>
              <a:rPr lang="ru-RU" sz="1000" b="1" dirty="0">
                <a:solidFill>
                  <a:srgbClr val="224F77"/>
                </a:solidFill>
                <a:latin typeface="Arial"/>
                <a:cs typeface="Arial"/>
              </a:rPr>
              <a:t>А</a:t>
            </a:r>
            <a:endParaRPr lang="ru-RU" sz="1000" b="1" dirty="0">
              <a:latin typeface="Arial"/>
              <a:cs typeface="Arial"/>
            </a:endParaRPr>
          </a:p>
        </p:txBody>
      </p:sp>
      <p:sp>
        <p:nvSpPr>
          <p:cNvPr id="44" name="object 6"/>
          <p:cNvSpPr txBox="1"/>
          <p:nvPr/>
        </p:nvSpPr>
        <p:spPr>
          <a:xfrm>
            <a:off x="1518526" y="4586744"/>
            <a:ext cx="1225646" cy="35155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257" marR="10257"/>
            <a:r>
              <a:rPr sz="1000" b="1" dirty="0" smtClean="0">
                <a:solidFill>
                  <a:srgbClr val="224F77"/>
                </a:solidFill>
                <a:latin typeface="Arial"/>
                <a:cs typeface="Arial"/>
              </a:rPr>
              <a:t>ЖИЛИЩН</a:t>
            </a:r>
            <a:r>
              <a:rPr sz="1000" b="1" spc="4" dirty="0" smtClean="0">
                <a:solidFill>
                  <a:srgbClr val="224F77"/>
                </a:solidFill>
                <a:latin typeface="Arial"/>
                <a:cs typeface="Arial"/>
              </a:rPr>
              <a:t>О</a:t>
            </a:r>
            <a:r>
              <a:rPr sz="1000" b="1" dirty="0" smtClean="0">
                <a:solidFill>
                  <a:srgbClr val="224F77"/>
                </a:solidFill>
                <a:latin typeface="Arial"/>
                <a:cs typeface="Arial"/>
              </a:rPr>
              <a:t>- </a:t>
            </a:r>
            <a:r>
              <a:rPr sz="1000" b="1" spc="-16" dirty="0" smtClean="0">
                <a:solidFill>
                  <a:srgbClr val="224F77"/>
                </a:solidFill>
                <a:latin typeface="Arial"/>
                <a:cs typeface="Arial"/>
              </a:rPr>
              <a:t>К</a:t>
            </a:r>
            <a:r>
              <a:rPr sz="1000" b="1" dirty="0" smtClean="0">
                <a:solidFill>
                  <a:srgbClr val="224F77"/>
                </a:solidFill>
                <a:latin typeface="Arial"/>
                <a:cs typeface="Arial"/>
              </a:rPr>
              <a:t>ОМ</a:t>
            </a:r>
            <a:r>
              <a:rPr sz="1000" b="1" spc="-4" dirty="0" smtClean="0">
                <a:solidFill>
                  <a:srgbClr val="224F77"/>
                </a:solidFill>
                <a:latin typeface="Arial"/>
                <a:cs typeface="Arial"/>
              </a:rPr>
              <a:t>М</a:t>
            </a:r>
            <a:r>
              <a:rPr sz="1000" b="1" dirty="0" smtClean="0">
                <a:solidFill>
                  <a:srgbClr val="224F77"/>
                </a:solidFill>
                <a:latin typeface="Arial"/>
                <a:cs typeface="Arial"/>
              </a:rPr>
              <a:t>УН</a:t>
            </a:r>
            <a:r>
              <a:rPr sz="1000" b="1" spc="16" dirty="0" smtClean="0">
                <a:solidFill>
                  <a:srgbClr val="224F77"/>
                </a:solidFill>
                <a:latin typeface="Arial"/>
                <a:cs typeface="Arial"/>
              </a:rPr>
              <a:t>А</a:t>
            </a:r>
            <a:r>
              <a:rPr sz="1000" b="1" dirty="0" smtClean="0">
                <a:solidFill>
                  <a:srgbClr val="224F77"/>
                </a:solidFill>
                <a:latin typeface="Arial"/>
                <a:cs typeface="Arial"/>
              </a:rPr>
              <a:t>ЛЬНОЕ </a:t>
            </a:r>
            <a:r>
              <a:rPr sz="1000" b="1" spc="-36" dirty="0" smtClean="0">
                <a:solidFill>
                  <a:srgbClr val="224F77"/>
                </a:solidFill>
                <a:latin typeface="Arial"/>
                <a:cs typeface="Arial"/>
              </a:rPr>
              <a:t>Х</a:t>
            </a:r>
            <a:r>
              <a:rPr sz="1000" b="1" dirty="0" smtClean="0">
                <a:solidFill>
                  <a:srgbClr val="224F77"/>
                </a:solidFill>
                <a:latin typeface="Arial"/>
                <a:cs typeface="Arial"/>
              </a:rPr>
              <a:t>О</a:t>
            </a:r>
            <a:r>
              <a:rPr sz="1000" b="1" spc="-12" dirty="0" smtClean="0">
                <a:solidFill>
                  <a:srgbClr val="224F77"/>
                </a:solidFill>
                <a:latin typeface="Arial"/>
                <a:cs typeface="Arial"/>
              </a:rPr>
              <a:t>З</a:t>
            </a:r>
            <a:r>
              <a:rPr sz="1000" b="1" dirty="0" smtClean="0">
                <a:solidFill>
                  <a:srgbClr val="224F77"/>
                </a:solidFill>
                <a:latin typeface="Arial"/>
                <a:cs typeface="Arial"/>
              </a:rPr>
              <a:t>ЯЙ</a:t>
            </a:r>
            <a:r>
              <a:rPr sz="1000" b="1" spc="-32" dirty="0" smtClean="0">
                <a:solidFill>
                  <a:srgbClr val="224F77"/>
                </a:solidFill>
                <a:latin typeface="Arial"/>
                <a:cs typeface="Arial"/>
              </a:rPr>
              <a:t>С</a:t>
            </a:r>
            <a:r>
              <a:rPr sz="1000" b="1" spc="4" dirty="0" smtClean="0">
                <a:solidFill>
                  <a:srgbClr val="224F77"/>
                </a:solidFill>
                <a:latin typeface="Arial"/>
                <a:cs typeface="Arial"/>
              </a:rPr>
              <a:t>Т</a:t>
            </a:r>
            <a:r>
              <a:rPr sz="1000" b="1" spc="-28" dirty="0" smtClean="0">
                <a:solidFill>
                  <a:srgbClr val="224F77"/>
                </a:solidFill>
                <a:latin typeface="Arial"/>
                <a:cs typeface="Arial"/>
              </a:rPr>
              <a:t>В</a:t>
            </a:r>
            <a:r>
              <a:rPr sz="1000" b="1" dirty="0" smtClean="0">
                <a:solidFill>
                  <a:srgbClr val="224F77"/>
                </a:solidFill>
                <a:latin typeface="Arial"/>
                <a:cs typeface="Arial"/>
              </a:rPr>
              <a:t>О</a:t>
            </a:r>
            <a:endParaRPr sz="1000" b="1" dirty="0">
              <a:latin typeface="Arial"/>
              <a:cs typeface="Arial"/>
            </a:endParaRPr>
          </a:p>
        </p:txBody>
      </p:sp>
      <p:sp>
        <p:nvSpPr>
          <p:cNvPr id="45" name="object 21"/>
          <p:cNvSpPr/>
          <p:nvPr/>
        </p:nvSpPr>
        <p:spPr>
          <a:xfrm>
            <a:off x="3071859" y="2287166"/>
            <a:ext cx="1125415" cy="686274"/>
          </a:xfrm>
          <a:prstGeom prst="rect">
            <a:avLst/>
          </a:prstGeom>
          <a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7"/>
          <p:cNvSpPr txBox="1"/>
          <p:nvPr/>
        </p:nvSpPr>
        <p:spPr>
          <a:xfrm>
            <a:off x="4197274" y="2488710"/>
            <a:ext cx="1897821" cy="28318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257" marR="10257" indent="34359">
              <a:lnSpc>
                <a:spcPct val="100200"/>
              </a:lnSpc>
            </a:pPr>
            <a:r>
              <a:rPr sz="1000" b="1" spc="-40" dirty="0" smtClean="0">
                <a:solidFill>
                  <a:srgbClr val="224F77"/>
                </a:solidFill>
                <a:latin typeface="Arial"/>
                <a:cs typeface="Arial"/>
              </a:rPr>
              <a:t>О</a:t>
            </a:r>
            <a:r>
              <a:rPr sz="1000" b="1" spc="-8" dirty="0" smtClean="0">
                <a:solidFill>
                  <a:srgbClr val="224F77"/>
                </a:solidFill>
                <a:latin typeface="Arial"/>
                <a:cs typeface="Arial"/>
              </a:rPr>
              <a:t>Х</a:t>
            </a:r>
            <a:r>
              <a:rPr sz="1000" b="1" spc="-69" dirty="0" smtClean="0">
                <a:solidFill>
                  <a:srgbClr val="224F77"/>
                </a:solidFill>
                <a:latin typeface="Arial"/>
                <a:cs typeface="Arial"/>
              </a:rPr>
              <a:t>Р</a:t>
            </a:r>
            <a:r>
              <a:rPr sz="1000" b="1" dirty="0" smtClean="0">
                <a:solidFill>
                  <a:srgbClr val="224F77"/>
                </a:solidFill>
                <a:latin typeface="Arial"/>
                <a:cs typeface="Arial"/>
              </a:rPr>
              <a:t>АНА ОК</a:t>
            </a:r>
            <a:r>
              <a:rPr sz="1000" b="1" spc="-20" dirty="0" smtClean="0">
                <a:solidFill>
                  <a:srgbClr val="224F77"/>
                </a:solidFill>
                <a:latin typeface="Arial"/>
                <a:cs typeface="Arial"/>
              </a:rPr>
              <a:t>Р</a:t>
            </a:r>
            <a:r>
              <a:rPr sz="1000" b="1" dirty="0" smtClean="0">
                <a:solidFill>
                  <a:srgbClr val="224F77"/>
                </a:solidFill>
                <a:latin typeface="Arial"/>
                <a:cs typeface="Arial"/>
              </a:rPr>
              <a:t>УЖАЮЩЕЙ СРЕДЫ</a:t>
            </a:r>
            <a:endParaRPr sz="1000" b="1" dirty="0">
              <a:latin typeface="Arial"/>
              <a:cs typeface="Arial"/>
            </a:endParaRPr>
          </a:p>
        </p:txBody>
      </p:sp>
      <p:sp>
        <p:nvSpPr>
          <p:cNvPr id="50" name="object 23"/>
          <p:cNvSpPr/>
          <p:nvPr/>
        </p:nvSpPr>
        <p:spPr>
          <a:xfrm>
            <a:off x="3201446" y="3435161"/>
            <a:ext cx="881000" cy="598044"/>
          </a:xfrm>
          <a:prstGeom prst="rect">
            <a:avLst/>
          </a:prstGeom>
          <a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9"/>
          <p:cNvSpPr txBox="1"/>
          <p:nvPr/>
        </p:nvSpPr>
        <p:spPr>
          <a:xfrm>
            <a:off x="4207968" y="3491755"/>
            <a:ext cx="1353429" cy="26157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257" marR="10257">
              <a:lnSpc>
                <a:spcPct val="100099"/>
              </a:lnSpc>
            </a:pPr>
            <a:r>
              <a:rPr sz="1000" b="1" spc="4" dirty="0" smtClean="0">
                <a:solidFill>
                  <a:srgbClr val="224F77"/>
                </a:solidFill>
                <a:latin typeface="Arial"/>
                <a:cs typeface="Arial"/>
              </a:rPr>
              <a:t>К</a:t>
            </a:r>
            <a:r>
              <a:rPr sz="1000" b="1" spc="-24" dirty="0" smtClean="0">
                <a:solidFill>
                  <a:srgbClr val="224F77"/>
                </a:solidFill>
                <a:latin typeface="Arial"/>
                <a:cs typeface="Arial"/>
              </a:rPr>
              <a:t>У</a:t>
            </a:r>
            <a:r>
              <a:rPr sz="1000" b="1" dirty="0" smtClean="0">
                <a:solidFill>
                  <a:srgbClr val="224F77"/>
                </a:solidFill>
                <a:latin typeface="Arial"/>
                <a:cs typeface="Arial"/>
              </a:rPr>
              <a:t>Л</a:t>
            </a:r>
            <a:r>
              <a:rPr sz="1000" b="1" spc="-97" dirty="0" smtClean="0">
                <a:solidFill>
                  <a:srgbClr val="224F77"/>
                </a:solidFill>
                <a:latin typeface="Arial"/>
                <a:cs typeface="Arial"/>
              </a:rPr>
              <a:t>Ь</a:t>
            </a:r>
            <a:r>
              <a:rPr sz="1000" b="1" spc="4" dirty="0" smtClean="0">
                <a:solidFill>
                  <a:srgbClr val="224F77"/>
                </a:solidFill>
                <a:latin typeface="Arial"/>
                <a:cs typeface="Arial"/>
              </a:rPr>
              <a:t>Т</a:t>
            </a:r>
            <a:r>
              <a:rPr sz="1000" b="1" dirty="0" smtClean="0">
                <a:solidFill>
                  <a:srgbClr val="224F77"/>
                </a:solidFill>
                <a:latin typeface="Arial"/>
                <a:cs typeface="Arial"/>
              </a:rPr>
              <a:t>У</a:t>
            </a:r>
            <a:r>
              <a:rPr sz="1000" b="1" spc="-69" dirty="0" smtClean="0">
                <a:solidFill>
                  <a:srgbClr val="224F77"/>
                </a:solidFill>
                <a:latin typeface="Arial"/>
                <a:cs typeface="Arial"/>
              </a:rPr>
              <a:t>Р</a:t>
            </a:r>
            <a:r>
              <a:rPr sz="1000" b="1" dirty="0" smtClean="0">
                <a:solidFill>
                  <a:srgbClr val="224F77"/>
                </a:solidFill>
                <a:latin typeface="Arial"/>
                <a:cs typeface="Arial"/>
              </a:rPr>
              <a:t>А</a:t>
            </a:r>
            <a:r>
              <a:rPr sz="1000" b="1" spc="-16" dirty="0" smtClean="0">
                <a:solidFill>
                  <a:srgbClr val="224F77"/>
                </a:solidFill>
                <a:latin typeface="Arial"/>
                <a:cs typeface="Arial"/>
              </a:rPr>
              <a:t> </a:t>
            </a:r>
            <a:r>
              <a:rPr sz="1000" b="1" dirty="0" smtClean="0">
                <a:solidFill>
                  <a:srgbClr val="224F77"/>
                </a:solidFill>
                <a:latin typeface="Arial"/>
                <a:cs typeface="Arial"/>
              </a:rPr>
              <a:t>И </a:t>
            </a:r>
            <a:r>
              <a:rPr sz="1000" b="1" spc="-4" dirty="0" smtClean="0">
                <a:solidFill>
                  <a:srgbClr val="224F77"/>
                </a:solidFill>
                <a:latin typeface="Arial"/>
                <a:cs typeface="Arial"/>
              </a:rPr>
              <a:t>К</a:t>
            </a:r>
            <a:r>
              <a:rPr sz="1000" b="1" dirty="0" smtClean="0">
                <a:solidFill>
                  <a:srgbClr val="224F77"/>
                </a:solidFill>
                <a:latin typeface="Arial"/>
                <a:cs typeface="Arial"/>
              </a:rPr>
              <a:t>ИНЕМ</a:t>
            </a:r>
            <a:r>
              <a:rPr sz="1000" b="1" spc="-77" dirty="0" smtClean="0">
                <a:solidFill>
                  <a:srgbClr val="224F77"/>
                </a:solidFill>
                <a:latin typeface="Arial"/>
                <a:cs typeface="Arial"/>
              </a:rPr>
              <a:t>А</a:t>
            </a:r>
            <a:r>
              <a:rPr sz="1000" b="1" spc="-32" dirty="0" smtClean="0">
                <a:solidFill>
                  <a:srgbClr val="224F77"/>
                </a:solidFill>
                <a:latin typeface="Arial"/>
                <a:cs typeface="Arial"/>
              </a:rPr>
              <a:t>Т</a:t>
            </a:r>
            <a:r>
              <a:rPr sz="1000" b="1" dirty="0" smtClean="0">
                <a:solidFill>
                  <a:srgbClr val="224F77"/>
                </a:solidFill>
                <a:latin typeface="Arial"/>
                <a:cs typeface="Arial"/>
              </a:rPr>
              <a:t>ОГ</a:t>
            </a:r>
            <a:r>
              <a:rPr sz="1000" b="1" spc="-69" dirty="0" smtClean="0">
                <a:solidFill>
                  <a:srgbClr val="224F77"/>
                </a:solidFill>
                <a:latin typeface="Arial"/>
                <a:cs typeface="Arial"/>
              </a:rPr>
              <a:t>Р</a:t>
            </a:r>
            <a:r>
              <a:rPr sz="1000" b="1" spc="-28" dirty="0" smtClean="0">
                <a:solidFill>
                  <a:srgbClr val="224F77"/>
                </a:solidFill>
                <a:latin typeface="Arial"/>
                <a:cs typeface="Arial"/>
              </a:rPr>
              <a:t>А</a:t>
            </a:r>
            <a:r>
              <a:rPr sz="1000" b="1" dirty="0" smtClean="0">
                <a:solidFill>
                  <a:srgbClr val="224F77"/>
                </a:solidFill>
                <a:latin typeface="Arial"/>
                <a:cs typeface="Arial"/>
              </a:rPr>
              <a:t>ФИЯ</a:t>
            </a:r>
            <a:endParaRPr sz="1000" b="1" dirty="0">
              <a:latin typeface="Arial"/>
              <a:cs typeface="Arial"/>
            </a:endParaRPr>
          </a:p>
        </p:txBody>
      </p:sp>
      <p:sp>
        <p:nvSpPr>
          <p:cNvPr id="53" name="object 10"/>
          <p:cNvSpPr txBox="1"/>
          <p:nvPr/>
        </p:nvSpPr>
        <p:spPr>
          <a:xfrm rot="10800000" flipV="1">
            <a:off x="4207968" y="4145356"/>
            <a:ext cx="1383914" cy="4571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257"/>
            <a:endParaRPr sz="1000" b="1" dirty="0">
              <a:latin typeface="Arial"/>
              <a:cs typeface="Arial"/>
            </a:endParaRPr>
          </a:p>
        </p:txBody>
      </p:sp>
      <p:sp>
        <p:nvSpPr>
          <p:cNvPr id="54" name="object 25"/>
          <p:cNvSpPr/>
          <p:nvPr/>
        </p:nvSpPr>
        <p:spPr>
          <a:xfrm>
            <a:off x="3330893" y="4502576"/>
            <a:ext cx="708237" cy="508186"/>
          </a:xfrm>
          <a:prstGeom prst="rect">
            <a:avLst/>
          </a:prstGeom>
          <a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11"/>
          <p:cNvSpPr txBox="1"/>
          <p:nvPr/>
        </p:nvSpPr>
        <p:spPr>
          <a:xfrm>
            <a:off x="4197274" y="4631957"/>
            <a:ext cx="1016391" cy="26113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257" marR="10257"/>
            <a:r>
              <a:rPr sz="1000" b="1" spc="-24" dirty="0" smtClean="0">
                <a:solidFill>
                  <a:srgbClr val="224F77"/>
                </a:solidFill>
                <a:latin typeface="Arial"/>
                <a:cs typeface="Arial"/>
              </a:rPr>
              <a:t>С</a:t>
            </a:r>
            <a:r>
              <a:rPr sz="1000" b="1" dirty="0" smtClean="0">
                <a:solidFill>
                  <a:srgbClr val="224F77"/>
                </a:solidFill>
                <a:latin typeface="Arial"/>
                <a:cs typeface="Arial"/>
              </a:rPr>
              <a:t>ОЦИ</a:t>
            </a:r>
            <a:r>
              <a:rPr sz="1000" b="1" spc="20" dirty="0" smtClean="0">
                <a:solidFill>
                  <a:srgbClr val="224F77"/>
                </a:solidFill>
                <a:latin typeface="Arial"/>
                <a:cs typeface="Arial"/>
              </a:rPr>
              <a:t>А</a:t>
            </a:r>
            <a:r>
              <a:rPr sz="1000" b="1" dirty="0" smtClean="0">
                <a:solidFill>
                  <a:srgbClr val="224F77"/>
                </a:solidFill>
                <a:latin typeface="Arial"/>
                <a:cs typeface="Arial"/>
              </a:rPr>
              <a:t>ЛЬНАЯ П</a:t>
            </a:r>
            <a:r>
              <a:rPr sz="1000" b="1" spc="-8" dirty="0" smtClean="0">
                <a:solidFill>
                  <a:srgbClr val="224F77"/>
                </a:solidFill>
                <a:latin typeface="Arial"/>
                <a:cs typeface="Arial"/>
              </a:rPr>
              <a:t>О</a:t>
            </a:r>
            <a:r>
              <a:rPr sz="1000" b="1" dirty="0" smtClean="0">
                <a:solidFill>
                  <a:srgbClr val="224F77"/>
                </a:solidFill>
                <a:latin typeface="Arial"/>
                <a:cs typeface="Arial"/>
              </a:rPr>
              <a:t>ЛИ</a:t>
            </a:r>
            <a:r>
              <a:rPr sz="1000" b="1" spc="8" dirty="0" smtClean="0">
                <a:solidFill>
                  <a:srgbClr val="224F77"/>
                </a:solidFill>
                <a:latin typeface="Arial"/>
                <a:cs typeface="Arial"/>
              </a:rPr>
              <a:t>Т</a:t>
            </a:r>
            <a:r>
              <a:rPr sz="1000" b="1" dirty="0" smtClean="0">
                <a:solidFill>
                  <a:srgbClr val="224F77"/>
                </a:solidFill>
                <a:latin typeface="Arial"/>
                <a:cs typeface="Arial"/>
              </a:rPr>
              <a:t>ИКА</a:t>
            </a:r>
            <a:endParaRPr sz="1000" b="1" dirty="0">
              <a:latin typeface="Arial"/>
              <a:cs typeface="Arial"/>
            </a:endParaRPr>
          </a:p>
        </p:txBody>
      </p:sp>
      <p:sp>
        <p:nvSpPr>
          <p:cNvPr id="56" name="object 26"/>
          <p:cNvSpPr/>
          <p:nvPr/>
        </p:nvSpPr>
        <p:spPr>
          <a:xfrm>
            <a:off x="6097630" y="2435417"/>
            <a:ext cx="773723" cy="381437"/>
          </a:xfrm>
          <a:prstGeom prst="rect">
            <a:avLst/>
          </a:prstGeom>
          <a:blipFill>
            <a:blip r:embed="rId1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12"/>
          <p:cNvSpPr txBox="1"/>
          <p:nvPr/>
        </p:nvSpPr>
        <p:spPr>
          <a:xfrm>
            <a:off x="7164288" y="2490259"/>
            <a:ext cx="1383907" cy="18912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257"/>
            <a:r>
              <a:rPr sz="1000" b="1" dirty="0" smtClean="0">
                <a:solidFill>
                  <a:srgbClr val="224F77"/>
                </a:solidFill>
                <a:latin typeface="Arial"/>
                <a:cs typeface="Arial"/>
              </a:rPr>
              <a:t>ФИ</a:t>
            </a:r>
            <a:r>
              <a:rPr sz="1000" b="1" spc="-4" dirty="0" smtClean="0">
                <a:solidFill>
                  <a:srgbClr val="224F77"/>
                </a:solidFill>
                <a:latin typeface="Arial"/>
                <a:cs typeface="Arial"/>
              </a:rPr>
              <a:t>З</a:t>
            </a:r>
            <a:r>
              <a:rPr sz="1000" b="1" dirty="0" smtClean="0">
                <a:solidFill>
                  <a:srgbClr val="224F77"/>
                </a:solidFill>
                <a:latin typeface="Arial"/>
                <a:cs typeface="Arial"/>
              </a:rPr>
              <a:t>ИЧЕС</a:t>
            </a:r>
            <a:r>
              <a:rPr sz="1000" b="1" spc="-8" dirty="0" smtClean="0">
                <a:solidFill>
                  <a:srgbClr val="224F77"/>
                </a:solidFill>
                <a:latin typeface="Arial"/>
                <a:cs typeface="Arial"/>
              </a:rPr>
              <a:t>К</a:t>
            </a:r>
            <a:r>
              <a:rPr sz="1000" b="1" dirty="0" smtClean="0">
                <a:solidFill>
                  <a:srgbClr val="224F77"/>
                </a:solidFill>
                <a:latin typeface="Arial"/>
                <a:cs typeface="Arial"/>
              </a:rPr>
              <a:t>АЯ</a:t>
            </a:r>
            <a:r>
              <a:rPr lang="ru-RU" sz="1000" b="1" dirty="0" smtClean="0">
                <a:solidFill>
                  <a:srgbClr val="224F77"/>
                </a:solidFill>
                <a:latin typeface="Arial"/>
                <a:cs typeface="Arial"/>
              </a:rPr>
              <a:t> К</a:t>
            </a:r>
            <a:r>
              <a:rPr sz="1000" b="1" spc="-28" dirty="0" smtClean="0">
                <a:solidFill>
                  <a:srgbClr val="224F77"/>
                </a:solidFill>
                <a:latin typeface="Arial"/>
                <a:cs typeface="Arial"/>
              </a:rPr>
              <a:t>У</a:t>
            </a:r>
            <a:r>
              <a:rPr sz="1000" b="1" dirty="0" smtClean="0">
                <a:solidFill>
                  <a:srgbClr val="224F77"/>
                </a:solidFill>
                <a:latin typeface="Arial"/>
                <a:cs typeface="Arial"/>
              </a:rPr>
              <a:t>Л</a:t>
            </a:r>
            <a:r>
              <a:rPr sz="1000" b="1" spc="-92" dirty="0" smtClean="0">
                <a:solidFill>
                  <a:srgbClr val="224F77"/>
                </a:solidFill>
                <a:latin typeface="Arial"/>
                <a:cs typeface="Arial"/>
              </a:rPr>
              <a:t>Ь</a:t>
            </a:r>
            <a:r>
              <a:rPr sz="1000" b="1" spc="4" dirty="0" smtClean="0">
                <a:solidFill>
                  <a:srgbClr val="224F77"/>
                </a:solidFill>
                <a:latin typeface="Arial"/>
                <a:cs typeface="Arial"/>
              </a:rPr>
              <a:t>Т</a:t>
            </a:r>
            <a:r>
              <a:rPr sz="1000" b="1" dirty="0" smtClean="0">
                <a:solidFill>
                  <a:srgbClr val="224F77"/>
                </a:solidFill>
                <a:latin typeface="Arial"/>
                <a:cs typeface="Arial"/>
              </a:rPr>
              <a:t>У</a:t>
            </a:r>
            <a:r>
              <a:rPr sz="1000" b="1" spc="-69" dirty="0" smtClean="0">
                <a:solidFill>
                  <a:srgbClr val="224F77"/>
                </a:solidFill>
                <a:latin typeface="Arial"/>
                <a:cs typeface="Arial"/>
              </a:rPr>
              <a:t>Р</a:t>
            </a:r>
            <a:r>
              <a:rPr sz="1000" b="1" dirty="0" smtClean="0">
                <a:solidFill>
                  <a:srgbClr val="224F77"/>
                </a:solidFill>
                <a:latin typeface="Arial"/>
                <a:cs typeface="Arial"/>
              </a:rPr>
              <a:t>А</a:t>
            </a:r>
            <a:r>
              <a:rPr lang="ru-RU" sz="1000" b="1" dirty="0" smtClean="0">
                <a:solidFill>
                  <a:srgbClr val="224F77"/>
                </a:solidFill>
                <a:latin typeface="Arial"/>
                <a:cs typeface="Arial"/>
              </a:rPr>
              <a:t> </a:t>
            </a:r>
            <a:r>
              <a:rPr sz="1000" b="1" spc="-16" dirty="0" smtClean="0">
                <a:solidFill>
                  <a:srgbClr val="224F77"/>
                </a:solidFill>
                <a:latin typeface="Arial"/>
                <a:cs typeface="Arial"/>
              </a:rPr>
              <a:t> </a:t>
            </a:r>
            <a:r>
              <a:rPr sz="1000" b="1" dirty="0" smtClean="0">
                <a:solidFill>
                  <a:srgbClr val="224F77"/>
                </a:solidFill>
                <a:latin typeface="Arial"/>
                <a:cs typeface="Arial"/>
              </a:rPr>
              <a:t>И </a:t>
            </a:r>
            <a:r>
              <a:rPr lang="ru-RU" sz="1000" b="1" dirty="0" smtClean="0">
                <a:solidFill>
                  <a:srgbClr val="224F77"/>
                </a:solidFill>
                <a:latin typeface="Arial"/>
                <a:cs typeface="Arial"/>
              </a:rPr>
              <a:t> </a:t>
            </a:r>
            <a:r>
              <a:rPr sz="1000" b="1" dirty="0" smtClean="0">
                <a:solidFill>
                  <a:srgbClr val="224F77"/>
                </a:solidFill>
                <a:latin typeface="Arial"/>
                <a:cs typeface="Arial"/>
              </a:rPr>
              <a:t>СПО</a:t>
            </a:r>
            <a:r>
              <a:rPr sz="1000" b="1" spc="-40" dirty="0" smtClean="0">
                <a:solidFill>
                  <a:srgbClr val="224F77"/>
                </a:solidFill>
                <a:latin typeface="Arial"/>
                <a:cs typeface="Arial"/>
              </a:rPr>
              <a:t>Р</a:t>
            </a:r>
            <a:r>
              <a:rPr sz="1000" b="1" dirty="0" smtClean="0">
                <a:solidFill>
                  <a:srgbClr val="224F77"/>
                </a:solidFill>
                <a:latin typeface="Arial"/>
                <a:cs typeface="Arial"/>
              </a:rPr>
              <a:t>Т</a:t>
            </a:r>
            <a:endParaRPr sz="1000" b="1" dirty="0">
              <a:latin typeface="Arial"/>
              <a:cs typeface="Arial"/>
            </a:endParaRPr>
          </a:p>
        </p:txBody>
      </p:sp>
      <p:sp>
        <p:nvSpPr>
          <p:cNvPr id="58" name="object 27"/>
          <p:cNvSpPr/>
          <p:nvPr/>
        </p:nvSpPr>
        <p:spPr>
          <a:xfrm>
            <a:off x="6069207" y="2976770"/>
            <a:ext cx="800100" cy="451889"/>
          </a:xfrm>
          <a:prstGeom prst="rect">
            <a:avLst/>
          </a:prstGeom>
          <a:blipFill>
            <a:blip r:embed="rId1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13"/>
          <p:cNvSpPr txBox="1"/>
          <p:nvPr/>
        </p:nvSpPr>
        <p:spPr>
          <a:xfrm>
            <a:off x="7164288" y="2981753"/>
            <a:ext cx="1053319" cy="3877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257" marR="10257"/>
            <a:r>
              <a:rPr sz="1000" b="1" dirty="0" smtClean="0">
                <a:solidFill>
                  <a:srgbClr val="224F77"/>
                </a:solidFill>
                <a:latin typeface="Arial"/>
                <a:cs typeface="Arial"/>
              </a:rPr>
              <a:t>СРЕД</a:t>
            </a:r>
            <a:r>
              <a:rPr sz="1000" b="1" spc="-32" dirty="0" smtClean="0">
                <a:solidFill>
                  <a:srgbClr val="224F77"/>
                </a:solidFill>
                <a:latin typeface="Arial"/>
                <a:cs typeface="Arial"/>
              </a:rPr>
              <a:t>С</a:t>
            </a:r>
            <a:r>
              <a:rPr sz="1000" b="1" spc="4" dirty="0" smtClean="0">
                <a:solidFill>
                  <a:srgbClr val="224F77"/>
                </a:solidFill>
                <a:latin typeface="Arial"/>
                <a:cs typeface="Arial"/>
              </a:rPr>
              <a:t>Т</a:t>
            </a:r>
            <a:r>
              <a:rPr sz="1000" b="1" spc="-28" dirty="0" smtClean="0">
                <a:solidFill>
                  <a:srgbClr val="224F77"/>
                </a:solidFill>
                <a:latin typeface="Arial"/>
                <a:cs typeface="Arial"/>
              </a:rPr>
              <a:t>В</a:t>
            </a:r>
            <a:r>
              <a:rPr sz="1000" b="1" dirty="0" smtClean="0">
                <a:solidFill>
                  <a:srgbClr val="224F77"/>
                </a:solidFill>
                <a:latin typeface="Arial"/>
                <a:cs typeface="Arial"/>
              </a:rPr>
              <a:t>А </a:t>
            </a:r>
            <a:r>
              <a:rPr sz="1000" b="1" spc="-4" dirty="0" smtClean="0">
                <a:solidFill>
                  <a:srgbClr val="224F77"/>
                </a:solidFill>
                <a:latin typeface="Arial"/>
                <a:cs typeface="Arial"/>
              </a:rPr>
              <a:t>М</a:t>
            </a:r>
            <a:r>
              <a:rPr sz="1000" b="1" spc="-20" dirty="0" smtClean="0">
                <a:solidFill>
                  <a:srgbClr val="224F77"/>
                </a:solidFill>
                <a:latin typeface="Arial"/>
                <a:cs typeface="Arial"/>
              </a:rPr>
              <a:t>А</a:t>
            </a:r>
            <a:r>
              <a:rPr sz="1000" b="1" dirty="0" smtClean="0">
                <a:solidFill>
                  <a:srgbClr val="224F77"/>
                </a:solidFill>
                <a:latin typeface="Arial"/>
                <a:cs typeface="Arial"/>
              </a:rPr>
              <a:t>С</a:t>
            </a:r>
            <a:r>
              <a:rPr sz="1000" b="1" spc="-24" dirty="0" smtClean="0">
                <a:solidFill>
                  <a:srgbClr val="224F77"/>
                </a:solidFill>
                <a:latin typeface="Arial"/>
                <a:cs typeface="Arial"/>
              </a:rPr>
              <a:t>С</a:t>
            </a:r>
            <a:r>
              <a:rPr sz="1000" b="1" dirty="0" smtClean="0">
                <a:solidFill>
                  <a:srgbClr val="224F77"/>
                </a:solidFill>
                <a:latin typeface="Arial"/>
                <a:cs typeface="Arial"/>
              </a:rPr>
              <a:t>О</a:t>
            </a:r>
            <a:r>
              <a:rPr sz="1000" b="1" spc="-24" dirty="0" smtClean="0">
                <a:solidFill>
                  <a:srgbClr val="224F77"/>
                </a:solidFill>
                <a:latin typeface="Arial"/>
                <a:cs typeface="Arial"/>
              </a:rPr>
              <a:t>В</a:t>
            </a:r>
            <a:r>
              <a:rPr sz="1000" b="1" dirty="0" smtClean="0">
                <a:solidFill>
                  <a:srgbClr val="224F77"/>
                </a:solidFill>
                <a:latin typeface="Arial"/>
                <a:cs typeface="Arial"/>
              </a:rPr>
              <a:t>ОЙ ИНФО</a:t>
            </a:r>
            <a:r>
              <a:rPr sz="1000" b="1" spc="-8" dirty="0" smtClean="0">
                <a:solidFill>
                  <a:srgbClr val="224F77"/>
                </a:solidFill>
                <a:latin typeface="Arial"/>
                <a:cs typeface="Arial"/>
              </a:rPr>
              <a:t>Р</a:t>
            </a:r>
            <a:r>
              <a:rPr sz="1000" b="1" spc="-4" dirty="0" smtClean="0">
                <a:solidFill>
                  <a:srgbClr val="224F77"/>
                </a:solidFill>
                <a:latin typeface="Arial"/>
                <a:cs typeface="Arial"/>
              </a:rPr>
              <a:t>М</a:t>
            </a:r>
            <a:r>
              <a:rPr sz="1000" b="1" dirty="0" smtClean="0">
                <a:solidFill>
                  <a:srgbClr val="224F77"/>
                </a:solidFill>
                <a:latin typeface="Arial"/>
                <a:cs typeface="Arial"/>
              </a:rPr>
              <a:t>АЦИИ</a:t>
            </a:r>
            <a:endParaRPr sz="1000" b="1" dirty="0">
              <a:latin typeface="Arial"/>
              <a:cs typeface="Arial"/>
            </a:endParaRPr>
          </a:p>
        </p:txBody>
      </p:sp>
      <p:sp>
        <p:nvSpPr>
          <p:cNvPr id="61" name="object 29"/>
          <p:cNvSpPr/>
          <p:nvPr/>
        </p:nvSpPr>
        <p:spPr>
          <a:xfrm>
            <a:off x="6147423" y="3621293"/>
            <a:ext cx="647759" cy="526299"/>
          </a:xfrm>
          <a:prstGeom prst="rect">
            <a:avLst/>
          </a:prstGeom>
          <a:blipFill>
            <a:blip r:embed="rId1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Прямоугольник 5"/>
          <p:cNvSpPr/>
          <p:nvPr/>
        </p:nvSpPr>
        <p:spPr>
          <a:xfrm>
            <a:off x="7064629" y="3591358"/>
            <a:ext cx="158417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257" marR="10257"/>
            <a:r>
              <a:rPr lang="ru-RU" sz="1000" b="1" dirty="0">
                <a:solidFill>
                  <a:srgbClr val="224F77"/>
                </a:solidFill>
                <a:latin typeface="Arial"/>
                <a:cs typeface="Arial"/>
              </a:rPr>
              <a:t>О</a:t>
            </a:r>
            <a:r>
              <a:rPr lang="ru-RU" sz="1000" b="1" spc="-4" dirty="0">
                <a:solidFill>
                  <a:srgbClr val="224F77"/>
                </a:solidFill>
                <a:latin typeface="Arial"/>
                <a:cs typeface="Arial"/>
              </a:rPr>
              <a:t>Б</a:t>
            </a:r>
            <a:r>
              <a:rPr lang="ru-RU" sz="1000" b="1" spc="-32" dirty="0">
                <a:solidFill>
                  <a:srgbClr val="224F77"/>
                </a:solidFill>
                <a:latin typeface="Arial"/>
                <a:cs typeface="Arial"/>
              </a:rPr>
              <a:t>С</a:t>
            </a:r>
            <a:r>
              <a:rPr lang="ru-RU" sz="1000" b="1" dirty="0">
                <a:solidFill>
                  <a:srgbClr val="224F77"/>
                </a:solidFill>
                <a:latin typeface="Arial"/>
                <a:cs typeface="Arial"/>
              </a:rPr>
              <a:t>ЛУЖИ</a:t>
            </a:r>
            <a:r>
              <a:rPr lang="ru-RU" sz="1000" b="1" spc="-28" dirty="0">
                <a:solidFill>
                  <a:srgbClr val="224F77"/>
                </a:solidFill>
                <a:latin typeface="Arial"/>
                <a:cs typeface="Arial"/>
              </a:rPr>
              <a:t>В</a:t>
            </a:r>
            <a:r>
              <a:rPr lang="ru-RU" sz="1000" b="1" dirty="0">
                <a:solidFill>
                  <a:srgbClr val="224F77"/>
                </a:solidFill>
                <a:latin typeface="Arial"/>
                <a:cs typeface="Arial"/>
              </a:rPr>
              <a:t>АНИЕ  </a:t>
            </a:r>
            <a:r>
              <a:rPr lang="ru-RU" sz="1000" b="1" spc="-4" dirty="0">
                <a:solidFill>
                  <a:srgbClr val="224F77"/>
                </a:solidFill>
                <a:latin typeface="Arial"/>
                <a:cs typeface="Arial"/>
              </a:rPr>
              <a:t>М</a:t>
            </a:r>
            <a:r>
              <a:rPr lang="ru-RU" sz="1000" b="1" dirty="0">
                <a:solidFill>
                  <a:srgbClr val="224F77"/>
                </a:solidFill>
                <a:latin typeface="Arial"/>
                <a:cs typeface="Arial"/>
              </a:rPr>
              <a:t>УНИЦИП</a:t>
            </a:r>
            <a:r>
              <a:rPr lang="ru-RU" sz="1000" b="1" spc="20" dirty="0">
                <a:solidFill>
                  <a:srgbClr val="224F77"/>
                </a:solidFill>
                <a:latin typeface="Arial"/>
                <a:cs typeface="Arial"/>
              </a:rPr>
              <a:t>А</a:t>
            </a:r>
            <a:r>
              <a:rPr lang="ru-RU" sz="1000" b="1" dirty="0">
                <a:solidFill>
                  <a:srgbClr val="224F77"/>
                </a:solidFill>
                <a:latin typeface="Arial"/>
                <a:cs typeface="Arial"/>
              </a:rPr>
              <a:t>ЛЬНО</a:t>
            </a:r>
            <a:r>
              <a:rPr lang="ru-RU" sz="1000" b="1" spc="-61" dirty="0">
                <a:solidFill>
                  <a:srgbClr val="224F77"/>
                </a:solidFill>
                <a:latin typeface="Arial"/>
                <a:cs typeface="Arial"/>
              </a:rPr>
              <a:t>Г</a:t>
            </a:r>
            <a:r>
              <a:rPr lang="ru-RU" sz="1000" b="1" dirty="0">
                <a:solidFill>
                  <a:srgbClr val="224F77"/>
                </a:solidFill>
                <a:latin typeface="Arial"/>
                <a:cs typeface="Arial"/>
              </a:rPr>
              <a:t>О Д</a:t>
            </a:r>
            <a:r>
              <a:rPr lang="ru-RU" sz="1000" b="1" spc="-8" dirty="0">
                <a:solidFill>
                  <a:srgbClr val="224F77"/>
                </a:solidFill>
                <a:latin typeface="Arial"/>
                <a:cs typeface="Arial"/>
              </a:rPr>
              <a:t>О</a:t>
            </a:r>
            <a:r>
              <a:rPr lang="ru-RU" sz="1000" b="1" dirty="0">
                <a:solidFill>
                  <a:srgbClr val="224F77"/>
                </a:solidFill>
                <a:latin typeface="Arial"/>
                <a:cs typeface="Arial"/>
              </a:rPr>
              <a:t>Л</a:t>
            </a:r>
            <a:r>
              <a:rPr lang="ru-RU" sz="1000" b="1" spc="-73" dirty="0">
                <a:solidFill>
                  <a:srgbClr val="224F77"/>
                </a:solidFill>
                <a:latin typeface="Arial"/>
                <a:cs typeface="Arial"/>
              </a:rPr>
              <a:t>Г</a:t>
            </a:r>
            <a:r>
              <a:rPr lang="ru-RU" sz="1000" b="1" dirty="0">
                <a:solidFill>
                  <a:srgbClr val="224F77"/>
                </a:solidFill>
                <a:latin typeface="Arial"/>
                <a:cs typeface="Arial"/>
              </a:rPr>
              <a:t>А</a:t>
            </a:r>
            <a:endParaRPr lang="ru-RU" sz="10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5571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675803064"/>
              </p:ext>
            </p:extLst>
          </p:nvPr>
        </p:nvGraphicFramePr>
        <p:xfrm>
          <a:off x="971600" y="1494073"/>
          <a:ext cx="7632846" cy="49640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240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80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53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53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27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расходов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2020 год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1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Общегосударственные вопросы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110 </a:t>
                      </a:r>
                      <a:r>
                        <a:rPr lang="ru-RU" sz="1600" b="1" dirty="0" smtClean="0">
                          <a:effectLst/>
                        </a:rPr>
                        <a:t>001,9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103</a:t>
                      </a:r>
                      <a:r>
                        <a:rPr lang="ru-RU" sz="1600" b="1" baseline="0" dirty="0" smtClean="0">
                          <a:effectLst/>
                        </a:rPr>
                        <a:t> 158,8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100</a:t>
                      </a:r>
                      <a:r>
                        <a:rPr lang="ru-RU" sz="1600" b="1" baseline="0" dirty="0" smtClean="0">
                          <a:effectLst/>
                        </a:rPr>
                        <a:t> 615,6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46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Национальная безопасность и правоохранительная деятельность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20 662,1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20 191,8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600" b="1" kern="1600" dirty="0">
                          <a:solidFill>
                            <a:schemeClr val="tx1"/>
                          </a:solidFill>
                          <a:effectLst/>
                        </a:rPr>
                        <a:t>20 958,0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Национальная экономика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878,1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</a:rPr>
                        <a:t>38209,3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37286,5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69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Жилищно-коммунальное хозяйство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34 862,7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31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523,6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29666,4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6959"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kern="1600" dirty="0">
                          <a:solidFill>
                            <a:schemeClr val="tx1"/>
                          </a:solidFill>
                          <a:effectLst/>
                        </a:rPr>
                        <a:t>Охрана окружающей среды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1 233,4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99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Образование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</a:rPr>
                        <a:t>282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227,3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</a:rPr>
                        <a:t>276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497,4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</a:rPr>
                        <a:t>286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722,4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5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Культура и кинематография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100 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</a:rPr>
                        <a:t>770,0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95 195,4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617,1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69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Социальная политика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5 908,0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007,0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006,0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69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Физическая культура и спорт 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69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939,8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449,9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236,4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69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Средства массовой информации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806,4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832,1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858,9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046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Обслуживание государственного и муниципального долга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2 010,7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2 010,7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2 010,7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2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Всего расходов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</a:rPr>
                        <a:t>668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300,4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661 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781,4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689 862,3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10101" y="116632"/>
            <a:ext cx="8935788" cy="70788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 smtClean="0">
                <a:solidFill>
                  <a:srgbClr val="993366"/>
                </a:solidFill>
                <a:latin typeface="+mj-lt"/>
                <a:cs typeface="Times New Roman" panose="02020603050405020304" pitchFamily="18" charset="0"/>
              </a:rPr>
              <a:t>Расходы бюджета муниципального образования город Костерево по разделам бюджетной классификации расходов бюджетов </a:t>
            </a:r>
            <a:endParaRPr lang="ru-RU" altLang="ru-RU" sz="2000" b="1" dirty="0">
              <a:solidFill>
                <a:srgbClr val="993366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80312" y="112474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Тыс. руб.</a:t>
            </a:r>
            <a:endParaRPr lang="ru-RU" b="1" dirty="0"/>
          </a:p>
        </p:txBody>
      </p:sp>
      <p:graphicFrame>
        <p:nvGraphicFramePr>
          <p:cNvPr id="7" name="Объект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781652125"/>
              </p:ext>
            </p:extLst>
          </p:nvPr>
        </p:nvGraphicFramePr>
        <p:xfrm>
          <a:off x="971600" y="1494073"/>
          <a:ext cx="7632846" cy="49699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240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80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53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53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27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расходов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2020 год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Общегосударственные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вопросы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17 716,2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17 248,2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16 216,2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Национальная оборона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398,4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407,0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435,0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Национальная безопасность и правоохранительная деятельность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567,8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</a:rPr>
                        <a:t>17,0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0,00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69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Национальная экономика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6 104,4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5 845,9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6 078,4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6959"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Жилищно-коммунальное хозяйство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16 742,8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17 248,8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988,5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99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600" dirty="0" smtClean="0">
                          <a:solidFill>
                            <a:schemeClr val="tx1"/>
                          </a:solidFill>
                          <a:effectLst/>
                        </a:rPr>
                        <a:t>Охрана окружающей среды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1 000,0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1 000,0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1 000,0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5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Культура и кинематография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17 361,5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23 988,2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12 060,3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69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Социальная политика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928,3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706,2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725,0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69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Физическая культура и спорт 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245,0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245,0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245,0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69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Средства массовой информации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260,0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260,0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260,0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046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Обслуживание государственного и муниципального долга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8,0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8,0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8,0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2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Всего расходов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61 332,5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67 973,6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70 505,6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316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5"/>
          <p:cNvSpPr>
            <a:spLocks noGrp="1"/>
          </p:cNvSpPr>
          <p:nvPr>
            <p:ph idx="1"/>
          </p:nvPr>
        </p:nvSpPr>
        <p:spPr>
          <a:xfrm>
            <a:off x="323850" y="1052513"/>
            <a:ext cx="8459788" cy="3888655"/>
          </a:xfr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>
              <a:lnSpc>
                <a:spcPct val="90000"/>
              </a:lnSpc>
              <a:buFontTx/>
              <a:buNone/>
              <a:defRPr/>
            </a:pPr>
            <a:r>
              <a:rPr lang="ru-RU" altLang="ru-RU" sz="2400" dirty="0" smtClean="0"/>
              <a:t>	</a:t>
            </a:r>
            <a:r>
              <a:rPr lang="ru-RU" altLang="ru-RU" sz="2400" dirty="0" smtClean="0">
                <a:cs typeface="Times New Roman" pitchFamily="18" charset="0"/>
              </a:rPr>
              <a:t>« Бюджет для граждан» - информационный сборник, который познакомит население с основными положениями главного финансового документа муниципального образования город Костерево – бюджета муниципального образования город Костерево.</a:t>
            </a:r>
          </a:p>
          <a:p>
            <a:pPr algn="ctr">
              <a:lnSpc>
                <a:spcPct val="90000"/>
              </a:lnSpc>
              <a:buFontTx/>
              <a:buNone/>
              <a:defRPr/>
            </a:pPr>
            <a:r>
              <a:rPr lang="ru-RU" altLang="ru-RU" sz="2400" dirty="0" smtClean="0">
                <a:cs typeface="Times New Roman" pitchFamily="18" charset="0"/>
              </a:rPr>
              <a:t> В сборнике в доступной форме представлено описание доходов, расходов бюджета и их структуры, приоритетные направления расходования бюджетных средств, объемы бюджетных ассигнований, направляемых на финансирование социально – значимых мероприятий в сфере </a:t>
            </a:r>
            <a:r>
              <a:rPr lang="ru-RU" altLang="ru-RU" sz="2400" dirty="0" err="1" smtClean="0">
                <a:cs typeface="Times New Roman" pitchFamily="18" charset="0"/>
              </a:rPr>
              <a:t>жкх</a:t>
            </a:r>
            <a:r>
              <a:rPr lang="ru-RU" altLang="ru-RU" sz="2400" dirty="0" smtClean="0">
                <a:cs typeface="Times New Roman" pitchFamily="18" charset="0"/>
              </a:rPr>
              <a:t>, социальной политики, культуры и в других сферах.</a:t>
            </a:r>
          </a:p>
        </p:txBody>
      </p:sp>
      <p:sp>
        <p:nvSpPr>
          <p:cNvPr id="28676" name="Text Box 7"/>
          <p:cNvSpPr txBox="1">
            <a:spLocks noChangeArrowheads="1"/>
          </p:cNvSpPr>
          <p:nvPr/>
        </p:nvSpPr>
        <p:spPr bwMode="auto">
          <a:xfrm>
            <a:off x="161925" y="5229225"/>
            <a:ext cx="8964613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 smtClean="0">
                <a:latin typeface="Cambria" pitchFamily="18" charset="0"/>
              </a:rPr>
              <a:t>«Бюджет </a:t>
            </a:r>
            <a:r>
              <a:rPr lang="ru-RU" altLang="ru-RU" sz="2000" b="1" dirty="0">
                <a:latin typeface="Cambria" pitchFamily="18" charset="0"/>
              </a:rPr>
              <a:t>для граждан» нацелен на широкий круг пользователей- всех граждан  </a:t>
            </a:r>
            <a:r>
              <a:rPr lang="ru-RU" altLang="ru-RU" sz="2000" b="1" dirty="0" smtClean="0">
                <a:latin typeface="Cambria" pitchFamily="18" charset="0"/>
              </a:rPr>
              <a:t>муниципального образования город Костерево, </a:t>
            </a:r>
            <a:r>
              <a:rPr lang="ru-RU" altLang="ru-RU" sz="2000" b="1" dirty="0">
                <a:latin typeface="Cambria" pitchFamily="18" charset="0"/>
              </a:rPr>
              <a:t>интересы которых в той или </a:t>
            </a:r>
            <a:r>
              <a:rPr lang="ru-RU" altLang="ru-RU" sz="2000" b="1" dirty="0" smtClean="0">
                <a:latin typeface="Cambria" pitchFamily="18" charset="0"/>
              </a:rPr>
              <a:t>иной </a:t>
            </a:r>
            <a:r>
              <a:rPr lang="ru-RU" altLang="ru-RU" sz="2000" b="1" dirty="0">
                <a:latin typeface="Cambria" pitchFamily="18" charset="0"/>
              </a:rPr>
              <a:t>мере затронуты  бюджетом </a:t>
            </a:r>
            <a:r>
              <a:rPr lang="ru-RU" altLang="ru-RU" sz="2000" b="1" dirty="0" smtClean="0">
                <a:latin typeface="Cambria" pitchFamily="18" charset="0"/>
              </a:rPr>
              <a:t>города</a:t>
            </a:r>
            <a:r>
              <a:rPr lang="ru-RU" altLang="ru-RU" sz="2000" b="1" dirty="0" smtClean="0"/>
              <a:t>.</a:t>
            </a:r>
            <a:endParaRPr lang="ru-RU" altLang="ru-RU" sz="2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13088" y="397848"/>
            <a:ext cx="8352928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/>
              <a:t>Что такое « Бюджет для граждан»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01186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TextBox 1"/>
          <p:cNvSpPr txBox="1">
            <a:spLocks noChangeArrowheads="1"/>
          </p:cNvSpPr>
          <p:nvPr/>
        </p:nvSpPr>
        <p:spPr bwMode="auto">
          <a:xfrm>
            <a:off x="107504" y="116632"/>
            <a:ext cx="8935788" cy="70788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 smtClean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РАСПРЕДЕЛЕНЫ РАСХОДЫ БЮДЖЕТА НА 2020-2022 ГОДЫ 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ru-RU" altLang="ru-RU" sz="2000" b="1" dirty="0" smtClean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ОТРАСЛЯМ (</a:t>
            </a:r>
            <a:r>
              <a:rPr lang="en-US" altLang="ru-RU" sz="2000" b="1" dirty="0" smtClean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%)</a:t>
            </a:r>
            <a:endParaRPr lang="ru-RU" altLang="ru-RU" sz="2000" b="1" dirty="0">
              <a:solidFill>
                <a:srgbClr val="993366"/>
              </a:solidFill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629832798"/>
              </p:ext>
            </p:extLst>
          </p:nvPr>
        </p:nvGraphicFramePr>
        <p:xfrm>
          <a:off x="83816" y="1156847"/>
          <a:ext cx="8960676" cy="25282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842592448"/>
              </p:ext>
            </p:extLst>
          </p:nvPr>
        </p:nvGraphicFramePr>
        <p:xfrm>
          <a:off x="107504" y="3645024"/>
          <a:ext cx="4716016" cy="29842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263297640"/>
              </p:ext>
            </p:extLst>
          </p:nvPr>
        </p:nvGraphicFramePr>
        <p:xfrm>
          <a:off x="4571528" y="3485038"/>
          <a:ext cx="4572472" cy="32563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7504" y="3284984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2021г.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2720318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301054118"/>
              </p:ext>
            </p:extLst>
          </p:nvPr>
        </p:nvGraphicFramePr>
        <p:xfrm>
          <a:off x="539552" y="1628800"/>
          <a:ext cx="7992888" cy="4840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1520" y="404664"/>
            <a:ext cx="5760640" cy="707886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ВСЕГО РАСХОДЫ ПО ОТРАСЛЯМ   СОЦИАЛЬНОЙ СФЕРЫ,  </a:t>
            </a:r>
            <a:r>
              <a:rPr lang="ru-RU" sz="2000" b="1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2000" b="1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1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  <a:endParaRPr lang="ru-RU" sz="2000" b="1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Картинки по запросу  отрасли социальной сферы бюджет для граждан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91671" y="0"/>
            <a:ext cx="2952329" cy="1513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622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124744"/>
            <a:ext cx="8424936" cy="1500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1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расходов бюджета </a:t>
            </a:r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города Костерево на </a:t>
            </a:r>
            <a:r>
              <a:rPr lang="ru-RU" sz="1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 год </a:t>
            </a:r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плановый период 2021 и </a:t>
            </a:r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годов </a:t>
            </a:r>
            <a:r>
              <a:rPr lang="ru-RU" sz="1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осуществлялось в программном формате на основе муниципальных </a:t>
            </a:r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программ.</a:t>
            </a:r>
          </a:p>
          <a:p>
            <a:pPr indent="457200"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9125432"/>
              </p:ext>
            </p:extLst>
          </p:nvPr>
        </p:nvGraphicFramePr>
        <p:xfrm>
          <a:off x="467544" y="2348880"/>
          <a:ext cx="8280920" cy="3177921"/>
        </p:xfrm>
        <a:graphic>
          <a:graphicData uri="http://schemas.openxmlformats.org/drawingml/2006/table">
            <a:tbl>
              <a:tblPr/>
              <a:tblGrid>
                <a:gridCol w="21408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95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78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95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78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54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905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Бюджет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на 2019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Бюджет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на 20</a:t>
                      </a: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% 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201</a:t>
                      </a: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</a:rPr>
                        <a:t>9 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году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Бюджет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на 202</a:t>
                      </a: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Бюджет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на 202</a:t>
                      </a: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38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Расходы, всего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41 245,7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61 332,5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148,7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67 973,5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70 505,6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i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Расходы на реализацию муниципальных программ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11 792,5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6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23 307,0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197,6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22 654,2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36 309,4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i="1" kern="1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Непрограммные расходы</a:t>
                      </a:r>
                      <a:endParaRPr lang="ru-RU" sz="1800" b="0" i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29 453,1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38 025,5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129,1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45 319,3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34</a:t>
                      </a:r>
                      <a:r>
                        <a:rPr lang="ru-RU" sz="180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196,2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100708" y="339159"/>
            <a:ext cx="8935788" cy="52322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 dirty="0" smtClean="0">
                <a:solidFill>
                  <a:srgbClr val="993366"/>
                </a:solidFill>
              </a:rPr>
              <a:t>Программные и непрограммные расходы</a:t>
            </a:r>
            <a:endParaRPr lang="ru-RU" altLang="ru-RU" sz="2800" b="1" dirty="0">
              <a:solidFill>
                <a:srgbClr val="993366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83568" y="5623802"/>
            <a:ext cx="80648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бюджете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город Костерево предусмотрено 11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131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3711" y="324475"/>
            <a:ext cx="8208912" cy="83099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УДЕЛЬНЫЙ ВЕС ПРОГРАММНЫХ И НЕПРОГРАММНЫХ РАСХОДОВ  В 2020-2022 ГОДАХ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601319474"/>
              </p:ext>
            </p:extLst>
          </p:nvPr>
        </p:nvGraphicFramePr>
        <p:xfrm>
          <a:off x="467544" y="1268760"/>
          <a:ext cx="4176464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294739149"/>
              </p:ext>
            </p:extLst>
          </p:nvPr>
        </p:nvGraphicFramePr>
        <p:xfrm>
          <a:off x="5148064" y="1700808"/>
          <a:ext cx="3995936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84544280"/>
              </p:ext>
            </p:extLst>
          </p:nvPr>
        </p:nvGraphicFramePr>
        <p:xfrm>
          <a:off x="2627784" y="4005064"/>
          <a:ext cx="4248472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3451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4"/>
          <p:cNvSpPr>
            <a:spLocks noGrp="1"/>
          </p:cNvSpPr>
          <p:nvPr>
            <p:ph type="title"/>
          </p:nvPr>
        </p:nvSpPr>
        <p:spPr>
          <a:xfrm>
            <a:off x="460375" y="116632"/>
            <a:ext cx="8229600" cy="908720"/>
          </a:xfrm>
          <a:solidFill>
            <a:schemeClr val="accent6">
              <a:lumMod val="20000"/>
              <a:lumOff val="80000"/>
            </a:schemeClr>
          </a:solidFill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altLang="ru-RU" sz="2800" b="1" dirty="0" smtClean="0"/>
              <a:t>Как формируются и используются средства дорожного фонда  бюджета города Костерево</a:t>
            </a:r>
          </a:p>
        </p:txBody>
      </p:sp>
      <p:sp>
        <p:nvSpPr>
          <p:cNvPr id="56330" name="Oval 16"/>
          <p:cNvSpPr>
            <a:spLocks noChangeArrowheads="1"/>
          </p:cNvSpPr>
          <p:nvPr/>
        </p:nvSpPr>
        <p:spPr bwMode="auto">
          <a:xfrm>
            <a:off x="42672" y="2294295"/>
            <a:ext cx="2369087" cy="2529814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50000"/>
              </a:lnSpc>
              <a:spcBef>
                <a:spcPts val="0"/>
              </a:spcBef>
              <a:buFontTx/>
              <a:buNone/>
              <a:defRPr/>
            </a:pPr>
            <a:r>
              <a:rPr lang="ru-RU" altLang="ru-RU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Объем </a:t>
            </a:r>
            <a:r>
              <a:rPr lang="ru-RU" altLang="ru-RU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расходов </a:t>
            </a:r>
            <a:endParaRPr lang="ru-RU" altLang="ru-RU" sz="14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  <a:spcBef>
                <a:spcPts val="0"/>
              </a:spcBef>
              <a:buFontTx/>
              <a:buNone/>
              <a:defRPr/>
            </a:pPr>
            <a:r>
              <a:rPr lang="ru-RU" altLang="ru-RU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дорожных фондов</a:t>
            </a:r>
          </a:p>
          <a:p>
            <a:pPr algn="ctr">
              <a:lnSpc>
                <a:spcPct val="150000"/>
              </a:lnSpc>
              <a:spcBef>
                <a:spcPts val="0"/>
              </a:spcBef>
              <a:buFontTx/>
              <a:buNone/>
              <a:defRPr/>
            </a:pPr>
            <a:r>
              <a:rPr lang="ru-RU" altLang="ru-RU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b="1" dirty="0" smtClean="0">
                <a:solidFill>
                  <a:prstClr val="black"/>
                </a:solidFill>
                <a:latin typeface="+mn-lt"/>
                <a:cs typeface="Arial" pitchFamily="34" charset="0"/>
              </a:rPr>
              <a:t>(акцизы </a:t>
            </a:r>
            <a:r>
              <a:rPr lang="ru-RU" altLang="ru-RU" sz="1400" b="1" dirty="0">
                <a:solidFill>
                  <a:prstClr val="black"/>
                </a:solidFill>
                <a:latin typeface="+mn-lt"/>
                <a:cs typeface="Arial" pitchFamily="34" charset="0"/>
              </a:rPr>
              <a:t>на </a:t>
            </a:r>
            <a:endParaRPr lang="ru-RU" altLang="ru-RU" sz="1400" b="1" dirty="0" smtClean="0">
              <a:solidFill>
                <a:prstClr val="black"/>
              </a:solidFill>
              <a:latin typeface="+mn-lt"/>
              <a:cs typeface="Arial" pitchFamily="34" charset="0"/>
            </a:endParaRPr>
          </a:p>
          <a:p>
            <a:pPr algn="ctr">
              <a:lnSpc>
                <a:spcPct val="150000"/>
              </a:lnSpc>
              <a:spcBef>
                <a:spcPts val="0"/>
              </a:spcBef>
              <a:buFontTx/>
              <a:buNone/>
              <a:defRPr/>
            </a:pPr>
            <a:r>
              <a:rPr lang="ru-RU" altLang="ru-RU" sz="1400" b="1" dirty="0">
                <a:solidFill>
                  <a:prstClr val="black"/>
                </a:solidFill>
                <a:latin typeface="+mn-lt"/>
                <a:cs typeface="Arial" pitchFamily="34" charset="0"/>
              </a:rPr>
              <a:t>н</a:t>
            </a:r>
            <a:r>
              <a:rPr lang="ru-RU" altLang="ru-RU" sz="1400" b="1" dirty="0" smtClean="0">
                <a:solidFill>
                  <a:prstClr val="black"/>
                </a:solidFill>
                <a:latin typeface="+mn-lt"/>
                <a:cs typeface="Arial" pitchFamily="34" charset="0"/>
              </a:rPr>
              <a:t>ефтепродукты; </a:t>
            </a:r>
          </a:p>
          <a:p>
            <a:pPr algn="ctr">
              <a:lnSpc>
                <a:spcPct val="150000"/>
              </a:lnSpc>
              <a:spcBef>
                <a:spcPts val="0"/>
              </a:spcBef>
              <a:buFontTx/>
              <a:buNone/>
              <a:defRPr/>
            </a:pPr>
            <a:r>
              <a:rPr lang="ru-RU" altLang="ru-RU" sz="1400" b="1" dirty="0" smtClean="0">
                <a:solidFill>
                  <a:prstClr val="black"/>
                </a:solidFill>
                <a:latin typeface="+mn-lt"/>
                <a:cs typeface="Arial" pitchFamily="34" charset="0"/>
              </a:rPr>
              <a:t>транспортный налог) </a:t>
            </a:r>
          </a:p>
        </p:txBody>
      </p:sp>
      <p:sp>
        <p:nvSpPr>
          <p:cNvPr id="56332" name="AutoShape 21"/>
          <p:cNvSpPr>
            <a:spLocks noChangeArrowheads="1"/>
          </p:cNvSpPr>
          <p:nvPr/>
        </p:nvSpPr>
        <p:spPr bwMode="auto">
          <a:xfrm>
            <a:off x="6215119" y="2294295"/>
            <a:ext cx="2677361" cy="2341511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1600" b="1" dirty="0" smtClean="0">
                <a:latin typeface="Calibri" pitchFamily="34" charset="0"/>
              </a:rPr>
              <a:t>Ремонт и содержание дорог 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1600" b="1" dirty="0" smtClean="0">
                <a:latin typeface="Calibri" pitchFamily="34" charset="0"/>
              </a:rPr>
              <a:t>общего пользования 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1600" b="1" dirty="0" smtClean="0">
                <a:latin typeface="Calibri" pitchFamily="34" charset="0"/>
              </a:rPr>
              <a:t>местного значения</a:t>
            </a:r>
          </a:p>
          <a:p>
            <a:pPr lvl="0" algn="ctr" eaLnBrk="1" hangingPunct="1">
              <a:lnSpc>
                <a:spcPct val="150000"/>
              </a:lnSpc>
              <a:spcBef>
                <a:spcPts val="0"/>
              </a:spcBef>
              <a:buNone/>
              <a:defRPr/>
            </a:pPr>
            <a:endParaRPr lang="ru-RU" altLang="ru-RU" sz="1400" b="1" dirty="0" smtClean="0">
              <a:solidFill>
                <a:prstClr val="black"/>
              </a:solidFill>
              <a:latin typeface="Calibri" pitchFamily="34" charset="0"/>
              <a:cs typeface="Arial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ru-RU" altLang="ru-RU" sz="1600" b="1" dirty="0" smtClean="0"/>
          </a:p>
        </p:txBody>
      </p:sp>
      <p:sp>
        <p:nvSpPr>
          <p:cNvPr id="15" name="AutoShape 24"/>
          <p:cNvSpPr>
            <a:spLocks noChangeArrowheads="1"/>
          </p:cNvSpPr>
          <p:nvPr/>
        </p:nvSpPr>
        <p:spPr bwMode="auto">
          <a:xfrm>
            <a:off x="5719096" y="3334375"/>
            <a:ext cx="498826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1800" dirty="0" smtClean="0"/>
          </a:p>
        </p:txBody>
      </p:sp>
      <p:sp>
        <p:nvSpPr>
          <p:cNvPr id="56334" name="AutoShape 24"/>
          <p:cNvSpPr>
            <a:spLocks noChangeArrowheads="1"/>
          </p:cNvSpPr>
          <p:nvPr/>
        </p:nvSpPr>
        <p:spPr bwMode="auto">
          <a:xfrm>
            <a:off x="2434720" y="3316314"/>
            <a:ext cx="504056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1800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932359" y="1124744"/>
            <a:ext cx="738405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Comic Sans MS" panose="030F0702030302020204" pitchFamily="66" charset="0"/>
              </a:rPr>
              <a:t>Дорожный фонд – часть средств бюджета для финансового обеспечения дорожной деятельности в отношении автомобильных дорог общего пользования, капитального ремонта и ремонта дворовых территорий многоквартирных домов, проездов к дворовым территориям многоквартирных домов населенных пунктов.</a:t>
            </a:r>
            <a:endParaRPr lang="ru-RU" sz="1400" dirty="0">
              <a:latin typeface="Comic Sans MS" panose="030F0702030302020204" pitchFamily="66" charset="0"/>
            </a:endParaRPr>
          </a:p>
        </p:txBody>
      </p:sp>
      <p:sp>
        <p:nvSpPr>
          <p:cNvPr id="3" name="AutoShape 2" descr="ÐÐ°ÑÑÐ¸Ð½ÐºÐ¸ Ð¿Ð¾ Ð·Ð°Ð¿ÑÐ¾ÑÑ Ð´Ð¾ÑÐ¾Ð¶Ð½Ð°Ñ ÑÐµÑÐ½Ð¸ÐºÐ° ÑÐ¸ÑÑÐ½Ð¾Ðº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4" descr="ÐÐ°ÑÑÐ¸Ð½ÐºÐ¸ Ð¿Ð¾ Ð·Ð°Ð¿ÑÐ¾ÑÑ Ð´Ð¾ÑÐ¾Ð¶Ð½Ð°Ñ ÑÐµÑÐ½Ð¸ÐºÐ° ÑÐ¸ÑÑÐ½Ð¾Ðº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6" descr="ÐÐ°ÑÑÐ¸Ð½ÐºÐ¸ Ð¿Ð¾ Ð·Ð°Ð¿ÑÐ¾ÑÑ Ð´Ð¾ÑÐ¾Ð¶Ð½Ð°Ñ ÑÐµÑÐ½Ð¸ÐºÐ° ÑÐ¸ÑÑÐ½Ð¾Ðº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434720" y="5295762"/>
            <a:ext cx="3852428" cy="1512168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50000"/>
              </a:lnSpc>
              <a:defRPr/>
            </a:pPr>
            <a:r>
              <a:rPr lang="ru-RU" altLang="ru-RU" b="1" dirty="0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2020 </a:t>
            </a:r>
            <a:r>
              <a:rPr lang="ru-RU" altLang="ru-RU" b="1" dirty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год -  </a:t>
            </a:r>
            <a:r>
              <a:rPr lang="ru-RU" altLang="ru-RU" b="1" dirty="0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4 809,0 тыс. рублей</a:t>
            </a:r>
            <a:endParaRPr lang="ru-RU" altLang="ru-RU" b="1" dirty="0">
              <a:solidFill>
                <a:prstClr val="black"/>
              </a:solidFill>
              <a:latin typeface="Calibri" pitchFamily="34" charset="0"/>
              <a:cs typeface="Arial" pitchFamily="34" charset="0"/>
            </a:endParaRPr>
          </a:p>
          <a:p>
            <a:pPr lvl="0" algn="ctr">
              <a:lnSpc>
                <a:spcPct val="150000"/>
              </a:lnSpc>
              <a:defRPr/>
            </a:pPr>
            <a:r>
              <a:rPr lang="ru-RU" altLang="ru-RU" b="1" dirty="0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2021 </a:t>
            </a:r>
            <a:r>
              <a:rPr lang="ru-RU" altLang="ru-RU" b="1" dirty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год -  </a:t>
            </a:r>
            <a:r>
              <a:rPr lang="ru-RU" altLang="ru-RU" b="1" dirty="0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4 928,0 тыс. рублей</a:t>
            </a:r>
            <a:endParaRPr lang="ru-RU" altLang="ru-RU" b="1" dirty="0">
              <a:solidFill>
                <a:prstClr val="black"/>
              </a:solidFill>
              <a:latin typeface="Calibri" pitchFamily="34" charset="0"/>
              <a:cs typeface="Arial" pitchFamily="34" charset="0"/>
            </a:endParaRPr>
          </a:p>
          <a:p>
            <a:pPr lvl="0" algn="ctr">
              <a:lnSpc>
                <a:spcPct val="150000"/>
              </a:lnSpc>
              <a:defRPr/>
            </a:pPr>
            <a:r>
              <a:rPr lang="ru-RU" altLang="ru-RU" b="1" dirty="0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2022 </a:t>
            </a:r>
            <a:r>
              <a:rPr lang="ru-RU" altLang="ru-RU" b="1" dirty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год -  </a:t>
            </a:r>
            <a:r>
              <a:rPr lang="ru-RU" altLang="ru-RU" b="1" dirty="0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5 160,5 тыс. рублей</a:t>
            </a:r>
            <a:endParaRPr lang="ru-RU" altLang="ru-RU" b="1" dirty="0">
              <a:solidFill>
                <a:prstClr val="black"/>
              </a:solidFill>
              <a:latin typeface="Calibri" pitchFamily="34" charset="0"/>
              <a:cs typeface="Arial" pitchFamily="34" charset="0"/>
            </a:endParaRPr>
          </a:p>
        </p:txBody>
      </p:sp>
      <p:pic>
        <p:nvPicPr>
          <p:cNvPr id="5122" name="Picture 2" descr="Ремонтная кампания по нацпроекту &quot;Безопасные и качественные автомобильные дороги&quot; полностью завершена на Бору Нижегородской области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81714" y="2250026"/>
            <a:ext cx="2515248" cy="2896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347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Объект 9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91538725"/>
              </p:ext>
            </p:extLst>
          </p:nvPr>
        </p:nvGraphicFramePr>
        <p:xfrm>
          <a:off x="496302" y="1435968"/>
          <a:ext cx="8363273" cy="4205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96302" y="5661248"/>
            <a:ext cx="8180154" cy="369332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596336" y="1634669"/>
            <a:ext cx="1082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i="1" dirty="0" smtClean="0"/>
              <a:t>тыс. рублей</a:t>
            </a:r>
            <a:endParaRPr lang="ru-RU" sz="1400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382568" y="332656"/>
            <a:ext cx="8424936" cy="5847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СТРУКТУРА МУНИЦИПАЛЬНОГО ДОЛГА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94230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924944"/>
            <a:ext cx="8064896" cy="194421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Финансовый отдел администрации города Костерево </a:t>
            </a:r>
            <a:r>
              <a:rPr lang="ru-RU" b="1" dirty="0" err="1" smtClean="0">
                <a:solidFill>
                  <a:srgbClr val="C00000"/>
                </a:solidFill>
              </a:rPr>
              <a:t>Петушинского</a:t>
            </a:r>
            <a:r>
              <a:rPr lang="ru-RU" b="1" dirty="0" smtClean="0">
                <a:solidFill>
                  <a:srgbClr val="C00000"/>
                </a:solidFill>
              </a:rPr>
              <a:t> района</a:t>
            </a:r>
          </a:p>
          <a:p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601110, Владимирская область, город Костерево, ул. Горького, дом 2</a:t>
            </a:r>
            <a:endParaRPr lang="en-US" sz="18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Телефон/факс (849243) 4-30-63</a:t>
            </a:r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e-mail</a:t>
            </a:r>
            <a:r>
              <a:rPr lang="en-US" sz="2000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fin@kosterevo.ru</a:t>
            </a:r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476672"/>
            <a:ext cx="8424936" cy="206210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/>
              <a:t>Контактная информация </a:t>
            </a:r>
            <a:r>
              <a:rPr lang="ru-RU" sz="3200" b="1" dirty="0" smtClean="0"/>
              <a:t>по </a:t>
            </a:r>
            <a:r>
              <a:rPr lang="ru-RU" sz="3200" b="1" dirty="0"/>
              <a:t>вопросам </a:t>
            </a:r>
            <a:endParaRPr lang="ru-RU" sz="3200" b="1" dirty="0" smtClean="0"/>
          </a:p>
          <a:p>
            <a:pPr algn="ctr"/>
            <a:r>
              <a:rPr lang="ru-RU" sz="3200" b="1" dirty="0" smtClean="0"/>
              <a:t>бюджета муниципального образования город Костерево</a:t>
            </a:r>
            <a:endParaRPr lang="ru-RU" sz="3200" b="1" dirty="0"/>
          </a:p>
          <a:p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47224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5" name="Text Box 12"/>
          <p:cNvSpPr txBox="1">
            <a:spLocks noChangeArrowheads="1"/>
          </p:cNvSpPr>
          <p:nvPr/>
        </p:nvSpPr>
        <p:spPr bwMode="auto">
          <a:xfrm>
            <a:off x="241369" y="1137518"/>
            <a:ext cx="842486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chemeClr val="accent1">
                    <a:lumMod val="50000"/>
                  </a:schemeClr>
                </a:solidFill>
              </a:rPr>
              <a:t>Бюджет – 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</a:rPr>
              <a:t>схема доходов и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  <a:t>расходов определённого 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</a:rPr>
              <a:t>объекта (семьи, бизнеса, организации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  <a:t>, государства 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</a:rPr>
              <a:t>и т.д.), устанавливаемая на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  <a:t>определённый период времени</a:t>
            </a:r>
            <a:endParaRPr lang="ru-RU" altLang="ru-RU" sz="1800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560" y="2204864"/>
            <a:ext cx="8208912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ru-RU" altLang="ru-RU" b="1" dirty="0" smtClean="0">
                <a:solidFill>
                  <a:srgbClr val="C00000"/>
                </a:solidFill>
              </a:rPr>
              <a:t>Местный  бюджет (бюджет муниципального образования) -</a:t>
            </a:r>
            <a:r>
              <a:rPr lang="ru-RU" dirty="0" smtClean="0"/>
              <a:t>это</a:t>
            </a:r>
            <a:r>
              <a:rPr lang="ru-RU" dirty="0"/>
              <a:t> форма образования и расходования денежных средств, предназначенных для обеспечения задач и функций, отнесенных к предметам ведения местного самоуправления</a:t>
            </a:r>
            <a:r>
              <a:rPr lang="ru-RU" dirty="0" smtClean="0"/>
              <a:t>.  </a:t>
            </a:r>
            <a:r>
              <a:rPr lang="ru-RU" altLang="ru-RU" dirty="0" smtClean="0"/>
              <a:t>  </a:t>
            </a:r>
            <a:r>
              <a:rPr lang="ru-RU" altLang="ru-RU" dirty="0"/>
              <a:t>Бюджет </a:t>
            </a:r>
            <a:r>
              <a:rPr lang="ru-RU" altLang="ru-RU" dirty="0" smtClean="0"/>
              <a:t>города Костерево - это </a:t>
            </a:r>
            <a:r>
              <a:rPr lang="ru-RU" altLang="ru-RU" dirty="0"/>
              <a:t>план доходов и расходов </a:t>
            </a:r>
            <a:r>
              <a:rPr lang="ru-RU" altLang="ru-RU" dirty="0" smtClean="0"/>
              <a:t> муниципального образования город Костерево.</a:t>
            </a:r>
            <a:endParaRPr lang="ru-RU" alt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11560" y="3861048"/>
            <a:ext cx="7776864" cy="1200329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Бюджет организации </a:t>
            </a:r>
            <a:r>
              <a:rPr lang="ru-RU" dirty="0"/>
              <a:t>— календарный план доходов </a:t>
            </a:r>
            <a:r>
              <a:rPr lang="ru-RU" dirty="0" smtClean="0"/>
              <a:t>и расходов </a:t>
            </a:r>
            <a:r>
              <a:rPr lang="ru-RU" dirty="0"/>
              <a:t>организации, составляется в натуральном </a:t>
            </a:r>
            <a:r>
              <a:rPr lang="ru-RU" dirty="0" smtClean="0"/>
              <a:t>и/или денежном </a:t>
            </a:r>
            <a:r>
              <a:rPr lang="ru-RU" dirty="0"/>
              <a:t>выражении и определяет потребность компании </a:t>
            </a:r>
            <a:r>
              <a:rPr lang="ru-RU" dirty="0" smtClean="0"/>
              <a:t>в ресурсах</a:t>
            </a:r>
            <a:r>
              <a:rPr lang="ru-RU" dirty="0"/>
              <a:t>, необходимых для получения </a:t>
            </a:r>
            <a:r>
              <a:rPr lang="ru-RU" dirty="0" smtClean="0"/>
              <a:t>прогнозируемых доходов</a:t>
            </a:r>
            <a:r>
              <a:rPr lang="ru-RU" dirty="0"/>
              <a:t>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3760" y="5288736"/>
            <a:ext cx="7250608" cy="92333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Семейный </a:t>
            </a:r>
            <a:r>
              <a:rPr lang="ru-RU" b="1" dirty="0">
                <a:solidFill>
                  <a:srgbClr val="C00000"/>
                </a:solidFill>
              </a:rPr>
              <a:t>бюджет </a:t>
            </a:r>
            <a:r>
              <a:rPr lang="ru-RU" dirty="0">
                <a:solidFill>
                  <a:srgbClr val="C00000"/>
                </a:solidFill>
              </a:rPr>
              <a:t>— </a:t>
            </a:r>
            <a:r>
              <a:rPr lang="ru-RU" dirty="0"/>
              <a:t>это обычный план доходов и расходов</a:t>
            </a:r>
            <a:br>
              <a:rPr lang="ru-RU" dirty="0"/>
            </a:br>
            <a:r>
              <a:rPr lang="ru-RU" dirty="0"/>
              <a:t>семьи на определенный промежуток времени </a:t>
            </a:r>
            <a:br>
              <a:rPr lang="ru-RU" dirty="0"/>
            </a:b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13088" y="397848"/>
            <a:ext cx="8352928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ЧТО ТАКОЕ БЮДЖЕТ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0617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764704"/>
            <a:ext cx="4896544" cy="2766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86121" y="3501008"/>
            <a:ext cx="5490335" cy="30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251520" y="3573016"/>
            <a:ext cx="8784976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67544" y="340896"/>
            <a:ext cx="8352928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СТРУКТУРА СЕМЕЙНОГО БЮДЖЕТА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58764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 txBox="1">
            <a:spLocks/>
          </p:cNvSpPr>
          <p:nvPr/>
        </p:nvSpPr>
        <p:spPr>
          <a:xfrm>
            <a:off x="395536" y="2564904"/>
            <a:ext cx="2880320" cy="3028704"/>
          </a:xfrm>
          <a:prstGeom prst="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altLang="ru-RU" sz="2000" b="1" dirty="0" smtClean="0">
                <a:solidFill>
                  <a:srgbClr val="C00000"/>
                </a:solidFill>
              </a:rPr>
              <a:t>ДЕФИЦИТНЫЙ</a:t>
            </a:r>
          </a:p>
          <a:p>
            <a:pPr marL="0" indent="0" algn="ctr">
              <a:buNone/>
            </a:pPr>
            <a:r>
              <a:rPr lang="ru-RU" altLang="ru-RU" sz="2000" b="1" dirty="0" smtClean="0">
                <a:solidFill>
                  <a:srgbClr val="C00000"/>
                </a:solidFill>
              </a:rPr>
              <a:t> БЮДЖЕТ</a:t>
            </a:r>
          </a:p>
          <a:p>
            <a:pPr marL="0" indent="0" algn="ctr">
              <a:buNone/>
            </a:pPr>
            <a:r>
              <a:rPr lang="ru-RU" altLang="ru-RU" sz="1800" b="1" dirty="0" smtClean="0">
                <a:solidFill>
                  <a:schemeClr val="tx1"/>
                </a:solidFill>
              </a:rPr>
              <a:t>В случае превышения расходов над доходами образуется дефицит бюджета ( необходимы источники покрытия дефицита, можно например использовать остатки средств или привлечь средства в долг)</a:t>
            </a:r>
          </a:p>
          <a:p>
            <a:endParaRPr lang="ru-RU" altLang="ru-RU" sz="1800" b="1" dirty="0" smtClean="0"/>
          </a:p>
        </p:txBody>
      </p:sp>
      <p:sp>
        <p:nvSpPr>
          <p:cNvPr id="10" name="Rectangle 8"/>
          <p:cNvSpPr txBox="1">
            <a:spLocks/>
          </p:cNvSpPr>
          <p:nvPr/>
        </p:nvSpPr>
        <p:spPr>
          <a:xfrm>
            <a:off x="5868144" y="2564904"/>
            <a:ext cx="2952328" cy="2740672"/>
          </a:xfrm>
          <a:prstGeom prst="rect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altLang="ru-RU" sz="2000" b="1" dirty="0" smtClean="0">
                <a:solidFill>
                  <a:srgbClr val="C00000"/>
                </a:solidFill>
              </a:rPr>
              <a:t>ПРОФИЦИТНЫЙ БЮДЖЕТ</a:t>
            </a:r>
          </a:p>
          <a:p>
            <a:pPr marL="0" indent="0" algn="ctr">
              <a:buNone/>
            </a:pPr>
            <a:r>
              <a:rPr lang="ru-RU" altLang="ru-RU" sz="1800" b="1" dirty="0" smtClean="0"/>
              <a:t>В случае превышения доходов над расходами образуется профицит бюджета ( можно накапливать резервы, погашать имеющиеся долги)</a:t>
            </a:r>
          </a:p>
        </p:txBody>
      </p:sp>
      <p:sp>
        <p:nvSpPr>
          <p:cNvPr id="12" name="Rectangle 8"/>
          <p:cNvSpPr txBox="1">
            <a:spLocks/>
          </p:cNvSpPr>
          <p:nvPr/>
        </p:nvSpPr>
        <p:spPr>
          <a:xfrm>
            <a:off x="3451240" y="2580747"/>
            <a:ext cx="2272888" cy="114065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altLang="ru-RU" sz="1800" b="1" dirty="0" smtClean="0">
                <a:solidFill>
                  <a:srgbClr val="C00000"/>
                </a:solidFill>
              </a:rPr>
              <a:t>БЕЗДЕФИЦИТНЫЙ БЮДЖЕТ</a:t>
            </a:r>
          </a:p>
          <a:p>
            <a:pPr marL="0" indent="0" algn="ctr">
              <a:buNone/>
            </a:pPr>
            <a:r>
              <a:rPr lang="ru-RU" altLang="ru-RU" sz="1800" b="1" dirty="0" smtClean="0"/>
              <a:t>расходы=доходам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7544" y="288811"/>
            <a:ext cx="8352928" cy="181588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/>
              <a:t>Сбалансированность бюджета по доходам и расходам –</a:t>
            </a:r>
            <a:br>
              <a:rPr lang="ru-RU" sz="2800" b="1" dirty="0"/>
            </a:br>
            <a:r>
              <a:rPr lang="ru-RU" sz="2800" b="1" dirty="0"/>
              <a:t> основополагающее требование, предъявляемое к органам, составляющим и утверждающим </a:t>
            </a:r>
            <a:r>
              <a:rPr lang="ru-RU" sz="2800" b="1" dirty="0" smtClean="0"/>
              <a:t>бюджет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6456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object 4"/>
          <p:cNvSpPr>
            <a:spLocks noChangeArrowheads="1"/>
          </p:cNvSpPr>
          <p:nvPr/>
        </p:nvSpPr>
        <p:spPr bwMode="auto">
          <a:xfrm>
            <a:off x="2494558" y="1628800"/>
            <a:ext cx="2437482" cy="2728912"/>
          </a:xfrm>
          <a:custGeom>
            <a:avLst/>
            <a:gdLst>
              <a:gd name="T0" fmla="*/ 1878553 w 1983101"/>
              <a:gd name="T1" fmla="*/ 0 h 2728849"/>
              <a:gd name="T2" fmla="*/ 98333 w 1983101"/>
              <a:gd name="T3" fmla="*/ 1 h 2728849"/>
              <a:gd name="T4" fmla="*/ 56878 w 1983101"/>
              <a:gd name="T5" fmla="*/ 9365 h 2728849"/>
              <a:gd name="T6" fmla="*/ 24113 w 1983101"/>
              <a:gd name="T7" fmla="*/ 34255 h 2728849"/>
              <a:gd name="T8" fmla="*/ 4155 w 1983101"/>
              <a:gd name="T9" fmla="*/ 70569 h 2728849"/>
              <a:gd name="T10" fmla="*/ 0 w 1983101"/>
              <a:gd name="T11" fmla="*/ 2631451 h 2728849"/>
              <a:gd name="T12" fmla="*/ 1149 w 1983101"/>
              <a:gd name="T13" fmla="*/ 2646023 h 2728849"/>
              <a:gd name="T14" fmla="*/ 16117 w 1983101"/>
              <a:gd name="T15" fmla="*/ 2685136 h 2728849"/>
              <a:gd name="T16" fmla="*/ 45230 w 1983101"/>
              <a:gd name="T17" fmla="*/ 2714134 h 2728849"/>
              <a:gd name="T18" fmla="*/ 84353 w 1983101"/>
              <a:gd name="T19" fmla="*/ 2728916 h 2728849"/>
              <a:gd name="T20" fmla="*/ 98897 w 1983101"/>
              <a:gd name="T21" fmla="*/ 2729983 h 2728849"/>
              <a:gd name="T22" fmla="*/ 1879116 w 1983101"/>
              <a:gd name="T23" fmla="*/ 2729981 h 2728849"/>
              <a:gd name="T24" fmla="*/ 1920579 w 1983101"/>
              <a:gd name="T25" fmla="*/ 2720617 h 2728849"/>
              <a:gd name="T26" fmla="*/ 1953340 w 1983101"/>
              <a:gd name="T27" fmla="*/ 2695727 h 2728849"/>
              <a:gd name="T28" fmla="*/ 1973295 w 1983101"/>
              <a:gd name="T29" fmla="*/ 2659413 h 2728849"/>
              <a:gd name="T30" fmla="*/ 1977456 w 1983101"/>
              <a:gd name="T31" fmla="*/ 98531 h 2728849"/>
              <a:gd name="T32" fmla="*/ 1976311 w 1983101"/>
              <a:gd name="T33" fmla="*/ 83959 h 2728849"/>
              <a:gd name="T34" fmla="*/ 1961332 w 1983101"/>
              <a:gd name="T35" fmla="*/ 44846 h 2728849"/>
              <a:gd name="T36" fmla="*/ 1932230 w 1983101"/>
              <a:gd name="T37" fmla="*/ 15848 h 2728849"/>
              <a:gd name="T38" fmla="*/ 1893111 w 1983101"/>
              <a:gd name="T39" fmla="*/ 1066 h 2728849"/>
              <a:gd name="T40" fmla="*/ 1878553 w 1983101"/>
              <a:gd name="T41" fmla="*/ 0 h 2728849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983101"/>
              <a:gd name="T64" fmla="*/ 0 h 2728849"/>
              <a:gd name="T65" fmla="*/ 1983101 w 1983101"/>
              <a:gd name="T66" fmla="*/ 2728849 h 2728849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983101" h="2728849">
                <a:moveTo>
                  <a:pt x="1883916" y="0"/>
                </a:moveTo>
                <a:lnTo>
                  <a:pt x="98621" y="1"/>
                </a:lnTo>
                <a:lnTo>
                  <a:pt x="57040" y="9365"/>
                </a:lnTo>
                <a:lnTo>
                  <a:pt x="24185" y="34237"/>
                </a:lnTo>
                <a:lnTo>
                  <a:pt x="4173" y="70533"/>
                </a:lnTo>
                <a:lnTo>
                  <a:pt x="0" y="2630353"/>
                </a:lnTo>
                <a:lnTo>
                  <a:pt x="1149" y="2644925"/>
                </a:lnTo>
                <a:lnTo>
                  <a:pt x="16171" y="2684020"/>
                </a:lnTo>
                <a:lnTo>
                  <a:pt x="45356" y="2713000"/>
                </a:lnTo>
                <a:lnTo>
                  <a:pt x="84587" y="2727782"/>
                </a:lnTo>
                <a:lnTo>
                  <a:pt x="99185" y="2728849"/>
                </a:lnTo>
                <a:lnTo>
                  <a:pt x="1884480" y="2728847"/>
                </a:lnTo>
                <a:lnTo>
                  <a:pt x="1926061" y="2719483"/>
                </a:lnTo>
                <a:lnTo>
                  <a:pt x="1958916" y="2694611"/>
                </a:lnTo>
                <a:lnTo>
                  <a:pt x="1978928" y="2658315"/>
                </a:lnTo>
                <a:lnTo>
                  <a:pt x="1983101" y="98495"/>
                </a:lnTo>
                <a:lnTo>
                  <a:pt x="1981952" y="83923"/>
                </a:lnTo>
                <a:lnTo>
                  <a:pt x="1966930" y="44828"/>
                </a:lnTo>
                <a:lnTo>
                  <a:pt x="1937745" y="15848"/>
                </a:lnTo>
                <a:lnTo>
                  <a:pt x="1898514" y="1066"/>
                </a:lnTo>
                <a:lnTo>
                  <a:pt x="1883916" y="0"/>
                </a:lnTo>
                <a:close/>
              </a:path>
            </a:pathLst>
          </a:custGeom>
          <a:solidFill>
            <a:srgbClr val="4F81B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endParaRPr lang="ru-RU" dirty="0"/>
          </a:p>
        </p:txBody>
      </p:sp>
      <p:sp>
        <p:nvSpPr>
          <p:cNvPr id="30740" name="object 27"/>
          <p:cNvSpPr txBox="1">
            <a:spLocks noChangeArrowheads="1"/>
          </p:cNvSpPr>
          <p:nvPr/>
        </p:nvSpPr>
        <p:spPr bwMode="auto">
          <a:xfrm>
            <a:off x="2771800" y="1828825"/>
            <a:ext cx="1900237" cy="2369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1400" b="1" dirty="0">
                <a:solidFill>
                  <a:schemeClr val="bg1"/>
                </a:solidFill>
              </a:rPr>
              <a:t>Основные направления бюджетной и</a:t>
            </a:r>
            <a:br>
              <a:rPr lang="ru-RU" sz="1400" b="1" dirty="0">
                <a:solidFill>
                  <a:schemeClr val="bg1"/>
                </a:solidFill>
              </a:rPr>
            </a:br>
            <a:r>
              <a:rPr lang="ru-RU" sz="1400" b="1" dirty="0">
                <a:solidFill>
                  <a:schemeClr val="bg1"/>
                </a:solidFill>
              </a:rPr>
              <a:t>налоговой политики </a:t>
            </a:r>
            <a:r>
              <a:rPr lang="ru-RU" sz="1400" b="1" dirty="0" smtClean="0">
                <a:solidFill>
                  <a:schemeClr val="bg1"/>
                </a:solidFill>
              </a:rPr>
              <a:t>муниципального образования город Костерево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1400" b="1" dirty="0" smtClean="0">
                <a:solidFill>
                  <a:schemeClr val="bg1"/>
                </a:solidFill>
              </a:rPr>
              <a:t>на 2020 </a:t>
            </a:r>
            <a:r>
              <a:rPr lang="ru-RU" sz="1400" b="1" dirty="0">
                <a:solidFill>
                  <a:schemeClr val="bg1"/>
                </a:solidFill>
              </a:rPr>
              <a:t>год и на </a:t>
            </a:r>
            <a:r>
              <a:rPr lang="ru-RU" sz="1400" b="1" dirty="0" smtClean="0">
                <a:solidFill>
                  <a:schemeClr val="bg1"/>
                </a:solidFill>
              </a:rPr>
              <a:t>плановый период 2021 </a:t>
            </a:r>
            <a:r>
              <a:rPr lang="ru-RU" sz="1400" b="1" dirty="0">
                <a:solidFill>
                  <a:schemeClr val="bg1"/>
                </a:solidFill>
              </a:rPr>
              <a:t>и </a:t>
            </a:r>
            <a:r>
              <a:rPr lang="ru-RU" sz="1400" b="1" dirty="0" smtClean="0">
                <a:solidFill>
                  <a:schemeClr val="bg1"/>
                </a:solidFill>
              </a:rPr>
              <a:t>2022 </a:t>
            </a:r>
            <a:r>
              <a:rPr lang="ru-RU" sz="1400" b="1" dirty="0">
                <a:solidFill>
                  <a:schemeClr val="bg1"/>
                </a:solidFill>
              </a:rPr>
              <a:t>годов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br>
              <a:rPr lang="ru-RU" sz="1400" dirty="0">
                <a:solidFill>
                  <a:schemeClr val="bg1"/>
                </a:solidFill>
              </a:rPr>
            </a:br>
            <a:endParaRPr lang="ru-RU" altLang="ru-RU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2" name="object 2"/>
          <p:cNvSpPr>
            <a:spLocks noChangeArrowheads="1"/>
          </p:cNvSpPr>
          <p:nvPr/>
        </p:nvSpPr>
        <p:spPr bwMode="auto">
          <a:xfrm>
            <a:off x="539552" y="1647428"/>
            <a:ext cx="1800200" cy="2769989"/>
          </a:xfrm>
          <a:custGeom>
            <a:avLst/>
            <a:gdLst>
              <a:gd name="T0" fmla="*/ 2140254 w 2254326"/>
              <a:gd name="T1" fmla="*/ 0 h 2934614"/>
              <a:gd name="T2" fmla="*/ 104462 w 2254326"/>
              <a:gd name="T3" fmla="*/ 291 h 2934614"/>
              <a:gd name="T4" fmla="*/ 63516 w 2254326"/>
              <a:gd name="T5" fmla="*/ 11194 h 2934614"/>
              <a:gd name="T6" fmla="*/ 30339 w 2254326"/>
              <a:gd name="T7" fmla="*/ 35555 h 2934614"/>
              <a:gd name="T8" fmla="*/ 8117 w 2254326"/>
              <a:gd name="T9" fmla="*/ 70248 h 2934614"/>
              <a:gd name="T10" fmla="*/ 0 w 2254326"/>
              <a:gd name="T11" fmla="*/ 112145 h 2934614"/>
              <a:gd name="T12" fmla="*/ 288 w 2254326"/>
              <a:gd name="T13" fmla="*/ 2814206 h 2934614"/>
              <a:gd name="T14" fmla="*/ 11244 w 2254326"/>
              <a:gd name="T15" fmla="*/ 2854976 h 2934614"/>
              <a:gd name="T16" fmla="*/ 35728 w 2254326"/>
              <a:gd name="T17" fmla="*/ 2888001 h 2934614"/>
              <a:gd name="T18" fmla="*/ 70590 w 2254326"/>
              <a:gd name="T19" fmla="*/ 2910129 h 2934614"/>
              <a:gd name="T20" fmla="*/ 112640 w 2254326"/>
              <a:gd name="T21" fmla="*/ 2918206 h 2934614"/>
              <a:gd name="T22" fmla="*/ 2148430 w 2254326"/>
              <a:gd name="T23" fmla="*/ 2917916 h 2934614"/>
              <a:gd name="T24" fmla="*/ 2189384 w 2254326"/>
              <a:gd name="T25" fmla="*/ 2907008 h 2934614"/>
              <a:gd name="T26" fmla="*/ 2222584 w 2254326"/>
              <a:gd name="T27" fmla="*/ 2882642 h 2934614"/>
              <a:gd name="T28" fmla="*/ 2244830 w 2254326"/>
              <a:gd name="T29" fmla="*/ 2847962 h 2934614"/>
              <a:gd name="T30" fmla="*/ 2252958 w 2254326"/>
              <a:gd name="T31" fmla="*/ 2806122 h 2934614"/>
              <a:gd name="T32" fmla="*/ 2252662 w 2254326"/>
              <a:gd name="T33" fmla="*/ 103952 h 2934614"/>
              <a:gd name="T34" fmla="*/ 2241668 w 2254326"/>
              <a:gd name="T35" fmla="*/ 63162 h 2934614"/>
              <a:gd name="T36" fmla="*/ 2217156 w 2254326"/>
              <a:gd name="T37" fmla="*/ 30168 h 2934614"/>
              <a:gd name="T38" fmla="*/ 2182285 w 2254326"/>
              <a:gd name="T39" fmla="*/ 8053 h 2934614"/>
              <a:gd name="T40" fmla="*/ 2140254 w 2254326"/>
              <a:gd name="T41" fmla="*/ 0 h 293461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254326"/>
              <a:gd name="T64" fmla="*/ 0 h 2934614"/>
              <a:gd name="T65" fmla="*/ 2254326 w 2254326"/>
              <a:gd name="T66" fmla="*/ 2934614 h 2934614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254326" h="2934614">
                <a:moveTo>
                  <a:pt x="2141550" y="0"/>
                </a:moveTo>
                <a:lnTo>
                  <a:pt x="104534" y="291"/>
                </a:lnTo>
                <a:lnTo>
                  <a:pt x="63552" y="11252"/>
                </a:lnTo>
                <a:lnTo>
                  <a:pt x="30357" y="35753"/>
                </a:lnTo>
                <a:lnTo>
                  <a:pt x="8117" y="70644"/>
                </a:lnTo>
                <a:lnTo>
                  <a:pt x="0" y="112775"/>
                </a:lnTo>
                <a:lnTo>
                  <a:pt x="288" y="2830030"/>
                </a:lnTo>
                <a:lnTo>
                  <a:pt x="11244" y="2871029"/>
                </a:lnTo>
                <a:lnTo>
                  <a:pt x="35746" y="2904240"/>
                </a:lnTo>
                <a:lnTo>
                  <a:pt x="70626" y="2926492"/>
                </a:lnTo>
                <a:lnTo>
                  <a:pt x="112712" y="2934614"/>
                </a:lnTo>
                <a:lnTo>
                  <a:pt x="2149726" y="2934322"/>
                </a:lnTo>
                <a:lnTo>
                  <a:pt x="2190716" y="2923354"/>
                </a:lnTo>
                <a:lnTo>
                  <a:pt x="2223934" y="2898850"/>
                </a:lnTo>
                <a:lnTo>
                  <a:pt x="2246198" y="2863976"/>
                </a:lnTo>
                <a:lnTo>
                  <a:pt x="2254326" y="2821901"/>
                </a:lnTo>
                <a:lnTo>
                  <a:pt x="2254030" y="104534"/>
                </a:lnTo>
                <a:lnTo>
                  <a:pt x="2243036" y="63522"/>
                </a:lnTo>
                <a:lnTo>
                  <a:pt x="2218506" y="30330"/>
                </a:lnTo>
                <a:lnTo>
                  <a:pt x="2183617" y="8107"/>
                </a:lnTo>
                <a:lnTo>
                  <a:pt x="2141550" y="0"/>
                </a:lnTo>
                <a:close/>
              </a:path>
            </a:pathLst>
          </a:custGeom>
          <a:solidFill>
            <a:srgbClr val="4F81B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Послание Президента </a:t>
            </a:r>
            <a:r>
              <a:rPr lang="ru-RU" b="1" dirty="0" smtClean="0">
                <a:solidFill>
                  <a:schemeClr val="bg1"/>
                </a:solidFill>
              </a:rPr>
              <a:t>Российской</a:t>
            </a:r>
            <a:r>
              <a:rPr lang="ru-RU" b="1" dirty="0">
                <a:solidFill>
                  <a:schemeClr val="bg1"/>
                </a:solidFill>
              </a:rPr>
              <a:t/>
            </a:r>
            <a:br>
              <a:rPr lang="ru-RU" b="1" dirty="0">
                <a:solidFill>
                  <a:schemeClr val="bg1"/>
                </a:solidFill>
              </a:rPr>
            </a:br>
            <a:r>
              <a:rPr lang="ru-RU" b="1" dirty="0">
                <a:solidFill>
                  <a:schemeClr val="bg1"/>
                </a:solidFill>
              </a:rPr>
              <a:t>Федерации Федеральному</a:t>
            </a:r>
            <a:br>
              <a:rPr lang="ru-RU" b="1" dirty="0">
                <a:solidFill>
                  <a:schemeClr val="bg1"/>
                </a:solidFill>
              </a:rPr>
            </a:br>
            <a:r>
              <a:rPr lang="ru-RU" b="1" dirty="0">
                <a:solidFill>
                  <a:schemeClr val="bg1"/>
                </a:solidFill>
              </a:rPr>
              <a:t>Собранию</a:t>
            </a:r>
            <a:r>
              <a:rPr lang="ru-RU" dirty="0">
                <a:solidFill>
                  <a:schemeClr val="bg1"/>
                </a:solidFill>
              </a:rPr>
              <a:t> </a:t>
            </a:r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bg1"/>
              </a:solidFill>
            </a:endParaRPr>
          </a:p>
          <a:p>
            <a:pPr algn="ctr"/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bg1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30726" name="object 6"/>
          <p:cNvSpPr>
            <a:spLocks noChangeArrowheads="1"/>
          </p:cNvSpPr>
          <p:nvPr/>
        </p:nvSpPr>
        <p:spPr bwMode="auto">
          <a:xfrm>
            <a:off x="1547664" y="3429000"/>
            <a:ext cx="653690" cy="747321"/>
          </a:xfrm>
          <a:custGeom>
            <a:avLst/>
            <a:gdLst>
              <a:gd name="T0" fmla="*/ 0 w 300228"/>
              <a:gd name="T1" fmla="*/ 0 h 353060"/>
              <a:gd name="T2" fmla="*/ 0 w 300228"/>
              <a:gd name="T3" fmla="*/ 341803 h 353060"/>
              <a:gd name="T4" fmla="*/ 296808 w 300228"/>
              <a:gd name="T5" fmla="*/ 170902 h 353060"/>
              <a:gd name="T6" fmla="*/ 0 w 300228"/>
              <a:gd name="T7" fmla="*/ 0 h 353060"/>
              <a:gd name="T8" fmla="*/ 0 60000 65536"/>
              <a:gd name="T9" fmla="*/ 0 60000 65536"/>
              <a:gd name="T10" fmla="*/ 0 60000 65536"/>
              <a:gd name="T11" fmla="*/ 0 60000 65536"/>
              <a:gd name="T12" fmla="*/ 0 w 300228"/>
              <a:gd name="T13" fmla="*/ 0 h 353060"/>
              <a:gd name="T14" fmla="*/ 300228 w 300228"/>
              <a:gd name="T15" fmla="*/ 353060 h 3530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0228" h="353060">
                <a:moveTo>
                  <a:pt x="0" y="0"/>
                </a:moveTo>
                <a:lnTo>
                  <a:pt x="0" y="353060"/>
                </a:lnTo>
                <a:lnTo>
                  <a:pt x="300228" y="17653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endParaRPr lang="ru-RU" dirty="0"/>
          </a:p>
        </p:txBody>
      </p:sp>
      <p:sp>
        <p:nvSpPr>
          <p:cNvPr id="30728" name="object 8"/>
          <p:cNvSpPr>
            <a:spLocks noChangeArrowheads="1"/>
          </p:cNvSpPr>
          <p:nvPr/>
        </p:nvSpPr>
        <p:spPr bwMode="auto">
          <a:xfrm>
            <a:off x="4992688" y="1628800"/>
            <a:ext cx="1879600" cy="2579687"/>
          </a:xfrm>
          <a:custGeom>
            <a:avLst/>
            <a:gdLst>
              <a:gd name="T0" fmla="*/ 1765312 w 1880869"/>
              <a:gd name="T1" fmla="*/ 0 h 2579751"/>
              <a:gd name="T2" fmla="*/ 86090 w 1880869"/>
              <a:gd name="T3" fmla="*/ 253 h 2579751"/>
              <a:gd name="T4" fmla="*/ 46281 w 1880869"/>
              <a:gd name="T5" fmla="*/ 12693 h 2579751"/>
              <a:gd name="T6" fmla="*/ 16451 w 1880869"/>
              <a:gd name="T7" fmla="*/ 40567 h 2579751"/>
              <a:gd name="T8" fmla="*/ 1107 w 1880869"/>
              <a:gd name="T9" fmla="*/ 79362 h 2579751"/>
              <a:gd name="T10" fmla="*/ 0 w 1880869"/>
              <a:gd name="T11" fmla="*/ 93943 h 2579751"/>
              <a:gd name="T12" fmla="*/ 261 w 1880869"/>
              <a:gd name="T13" fmla="*/ 2491591 h 2579751"/>
              <a:gd name="T14" fmla="*/ 12596 w 1880869"/>
              <a:gd name="T15" fmla="*/ 2531828 h 2579751"/>
              <a:gd name="T16" fmla="*/ 40215 w 1880869"/>
              <a:gd name="T17" fmla="*/ 2561970 h 2579751"/>
              <a:gd name="T18" fmla="*/ 78573 w 1880869"/>
              <a:gd name="T19" fmla="*/ 2577475 h 2579751"/>
              <a:gd name="T20" fmla="*/ 92973 w 1880869"/>
              <a:gd name="T21" fmla="*/ 2578599 h 2579751"/>
              <a:gd name="T22" fmla="*/ 1772178 w 1880869"/>
              <a:gd name="T23" fmla="*/ 2578344 h 2579751"/>
              <a:gd name="T24" fmla="*/ 1811916 w 1880869"/>
              <a:gd name="T25" fmla="*/ 2565873 h 2579751"/>
              <a:gd name="T26" fmla="*/ 1841717 w 1880869"/>
              <a:gd name="T27" fmla="*/ 2537945 h 2579751"/>
              <a:gd name="T28" fmla="*/ 1857046 w 1880869"/>
              <a:gd name="T29" fmla="*/ 2499112 h 2579751"/>
              <a:gd name="T30" fmla="*/ 1858158 w 1880869"/>
              <a:gd name="T31" fmla="*/ 2484528 h 2579751"/>
              <a:gd name="T32" fmla="*/ 1857914 w 1880869"/>
              <a:gd name="T33" fmla="*/ 87078 h 2579751"/>
              <a:gd name="T34" fmla="*/ 1845624 w 1880869"/>
              <a:gd name="T35" fmla="*/ 46789 h 2579751"/>
              <a:gd name="T36" fmla="*/ 1818038 w 1880869"/>
              <a:gd name="T37" fmla="*/ 16629 h 2579751"/>
              <a:gd name="T38" fmla="*/ 1779698 w 1880869"/>
              <a:gd name="T39" fmla="*/ 1123 h 2579751"/>
              <a:gd name="T40" fmla="*/ 1765312 w 1880869"/>
              <a:gd name="T41" fmla="*/ 0 h 2579751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880869"/>
              <a:gd name="T64" fmla="*/ 0 h 2579751"/>
              <a:gd name="T65" fmla="*/ 1880869 w 1880869"/>
              <a:gd name="T66" fmla="*/ 2579751 h 2579751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880869" h="2579751">
                <a:moveTo>
                  <a:pt x="1786889" y="0"/>
                </a:moveTo>
                <a:lnTo>
                  <a:pt x="87142" y="253"/>
                </a:lnTo>
                <a:lnTo>
                  <a:pt x="46844" y="12693"/>
                </a:lnTo>
                <a:lnTo>
                  <a:pt x="16649" y="40585"/>
                </a:lnTo>
                <a:lnTo>
                  <a:pt x="1125" y="79398"/>
                </a:lnTo>
                <a:lnTo>
                  <a:pt x="0" y="93979"/>
                </a:lnTo>
                <a:lnTo>
                  <a:pt x="261" y="2492707"/>
                </a:lnTo>
                <a:lnTo>
                  <a:pt x="12758" y="2532962"/>
                </a:lnTo>
                <a:lnTo>
                  <a:pt x="40701" y="2563122"/>
                </a:lnTo>
                <a:lnTo>
                  <a:pt x="79532" y="2578627"/>
                </a:lnTo>
                <a:lnTo>
                  <a:pt x="94107" y="2579751"/>
                </a:lnTo>
                <a:lnTo>
                  <a:pt x="1793838" y="2579496"/>
                </a:lnTo>
                <a:lnTo>
                  <a:pt x="1834062" y="2567025"/>
                </a:lnTo>
                <a:lnTo>
                  <a:pt x="1864227" y="2539079"/>
                </a:lnTo>
                <a:lnTo>
                  <a:pt x="1879744" y="2500228"/>
                </a:lnTo>
                <a:lnTo>
                  <a:pt x="1880869" y="2485644"/>
                </a:lnTo>
                <a:lnTo>
                  <a:pt x="1880622" y="87114"/>
                </a:lnTo>
                <a:lnTo>
                  <a:pt x="1868182" y="46807"/>
                </a:lnTo>
                <a:lnTo>
                  <a:pt x="1840259" y="16629"/>
                </a:lnTo>
                <a:lnTo>
                  <a:pt x="1801451" y="1123"/>
                </a:lnTo>
                <a:lnTo>
                  <a:pt x="1786889" y="0"/>
                </a:lnTo>
                <a:close/>
              </a:path>
            </a:pathLst>
          </a:custGeom>
          <a:solidFill>
            <a:srgbClr val="4F81B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endParaRPr lang="ru-RU" dirty="0"/>
          </a:p>
        </p:txBody>
      </p:sp>
      <p:sp>
        <p:nvSpPr>
          <p:cNvPr id="30729" name="object 9"/>
          <p:cNvSpPr>
            <a:spLocks noChangeArrowheads="1"/>
          </p:cNvSpPr>
          <p:nvPr/>
        </p:nvSpPr>
        <p:spPr bwMode="auto">
          <a:xfrm>
            <a:off x="4992688" y="1628800"/>
            <a:ext cx="1879600" cy="2579687"/>
          </a:xfrm>
          <a:custGeom>
            <a:avLst/>
            <a:gdLst>
              <a:gd name="T0" fmla="*/ 0 w 1880869"/>
              <a:gd name="T1" fmla="*/ 93943 h 2579751"/>
              <a:gd name="T2" fmla="*/ 9511 w 1880869"/>
              <a:gd name="T3" fmla="*/ 52515 h 2579751"/>
              <a:gd name="T4" fmla="*/ 34999 w 1880869"/>
              <a:gd name="T5" fmla="*/ 20479 h 2579751"/>
              <a:gd name="T6" fmla="*/ 71987 w 1880869"/>
              <a:gd name="T7" fmla="*/ 2403 h 2579751"/>
              <a:gd name="T8" fmla="*/ 1765312 w 1880869"/>
              <a:gd name="T9" fmla="*/ 0 h 2579751"/>
              <a:gd name="T10" fmla="*/ 1779698 w 1880869"/>
              <a:gd name="T11" fmla="*/ 1123 h 2579751"/>
              <a:gd name="T12" fmla="*/ 1818038 w 1880869"/>
              <a:gd name="T13" fmla="*/ 16629 h 2579751"/>
              <a:gd name="T14" fmla="*/ 1845624 w 1880869"/>
              <a:gd name="T15" fmla="*/ 46789 h 2579751"/>
              <a:gd name="T16" fmla="*/ 1857914 w 1880869"/>
              <a:gd name="T17" fmla="*/ 87078 h 2579751"/>
              <a:gd name="T18" fmla="*/ 1858158 w 1880869"/>
              <a:gd name="T19" fmla="*/ 2484528 h 2579751"/>
              <a:gd name="T20" fmla="*/ 1857046 w 1880869"/>
              <a:gd name="T21" fmla="*/ 2499112 h 2579751"/>
              <a:gd name="T22" fmla="*/ 1841717 w 1880869"/>
              <a:gd name="T23" fmla="*/ 2537945 h 2579751"/>
              <a:gd name="T24" fmla="*/ 1811916 w 1880869"/>
              <a:gd name="T25" fmla="*/ 2565873 h 2579751"/>
              <a:gd name="T26" fmla="*/ 1772178 w 1880869"/>
              <a:gd name="T27" fmla="*/ 2578344 h 2579751"/>
              <a:gd name="T28" fmla="*/ 92973 w 1880869"/>
              <a:gd name="T29" fmla="*/ 2578599 h 2579751"/>
              <a:gd name="T30" fmla="*/ 78573 w 1880869"/>
              <a:gd name="T31" fmla="*/ 2577475 h 2579751"/>
              <a:gd name="T32" fmla="*/ 40215 w 1880869"/>
              <a:gd name="T33" fmla="*/ 2561970 h 2579751"/>
              <a:gd name="T34" fmla="*/ 12596 w 1880869"/>
              <a:gd name="T35" fmla="*/ 2531828 h 2579751"/>
              <a:gd name="T36" fmla="*/ 261 w 1880869"/>
              <a:gd name="T37" fmla="*/ 2491591 h 2579751"/>
              <a:gd name="T38" fmla="*/ 0 w 1880869"/>
              <a:gd name="T39" fmla="*/ 93943 h 2579751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880869"/>
              <a:gd name="T61" fmla="*/ 0 h 2579751"/>
              <a:gd name="T62" fmla="*/ 1880869 w 1880869"/>
              <a:gd name="T63" fmla="*/ 2579751 h 2579751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880869" h="2579751">
                <a:moveTo>
                  <a:pt x="0" y="93979"/>
                </a:moveTo>
                <a:lnTo>
                  <a:pt x="9619" y="52533"/>
                </a:lnTo>
                <a:lnTo>
                  <a:pt x="35431" y="20497"/>
                </a:lnTo>
                <a:lnTo>
                  <a:pt x="72869" y="2403"/>
                </a:lnTo>
                <a:lnTo>
                  <a:pt x="1786889" y="0"/>
                </a:lnTo>
                <a:lnTo>
                  <a:pt x="1801451" y="1123"/>
                </a:lnTo>
                <a:lnTo>
                  <a:pt x="1840259" y="16629"/>
                </a:lnTo>
                <a:lnTo>
                  <a:pt x="1868182" y="46807"/>
                </a:lnTo>
                <a:lnTo>
                  <a:pt x="1880622" y="87114"/>
                </a:lnTo>
                <a:lnTo>
                  <a:pt x="1880869" y="2485644"/>
                </a:lnTo>
                <a:lnTo>
                  <a:pt x="1879744" y="2500228"/>
                </a:lnTo>
                <a:lnTo>
                  <a:pt x="1864227" y="2539079"/>
                </a:lnTo>
                <a:lnTo>
                  <a:pt x="1834062" y="2567025"/>
                </a:lnTo>
                <a:lnTo>
                  <a:pt x="1793838" y="2579496"/>
                </a:lnTo>
                <a:lnTo>
                  <a:pt x="94107" y="2579751"/>
                </a:lnTo>
                <a:lnTo>
                  <a:pt x="79532" y="2578627"/>
                </a:lnTo>
                <a:lnTo>
                  <a:pt x="40701" y="2563122"/>
                </a:lnTo>
                <a:lnTo>
                  <a:pt x="12758" y="2532962"/>
                </a:lnTo>
                <a:lnTo>
                  <a:pt x="261" y="2492707"/>
                </a:lnTo>
                <a:lnTo>
                  <a:pt x="0" y="93979"/>
                </a:lnTo>
                <a:close/>
              </a:path>
            </a:pathLst>
          </a:custGeom>
          <a:noFill/>
          <a:ln w="25400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ru-RU" dirty="0"/>
          </a:p>
        </p:txBody>
      </p:sp>
      <p:sp>
        <p:nvSpPr>
          <p:cNvPr id="30730" name="object 10"/>
          <p:cNvSpPr>
            <a:spLocks noChangeArrowheads="1"/>
          </p:cNvSpPr>
          <p:nvPr/>
        </p:nvSpPr>
        <p:spPr bwMode="auto">
          <a:xfrm>
            <a:off x="4355976" y="3714526"/>
            <a:ext cx="495183" cy="466974"/>
          </a:xfrm>
          <a:custGeom>
            <a:avLst/>
            <a:gdLst>
              <a:gd name="T0" fmla="*/ 0 w 300227"/>
              <a:gd name="T1" fmla="*/ 0 h 353060"/>
              <a:gd name="T2" fmla="*/ 0 w 300227"/>
              <a:gd name="T3" fmla="*/ 341803 h 353060"/>
              <a:gd name="T4" fmla="*/ 296843 w 300227"/>
              <a:gd name="T5" fmla="*/ 170902 h 353060"/>
              <a:gd name="T6" fmla="*/ 0 w 300227"/>
              <a:gd name="T7" fmla="*/ 0 h 353060"/>
              <a:gd name="T8" fmla="*/ 0 60000 65536"/>
              <a:gd name="T9" fmla="*/ 0 60000 65536"/>
              <a:gd name="T10" fmla="*/ 0 60000 65536"/>
              <a:gd name="T11" fmla="*/ 0 60000 65536"/>
              <a:gd name="T12" fmla="*/ 0 w 300227"/>
              <a:gd name="T13" fmla="*/ 0 h 353060"/>
              <a:gd name="T14" fmla="*/ 300227 w 300227"/>
              <a:gd name="T15" fmla="*/ 353060 h 3530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0227" h="353060">
                <a:moveTo>
                  <a:pt x="0" y="0"/>
                </a:moveTo>
                <a:lnTo>
                  <a:pt x="0" y="353060"/>
                </a:lnTo>
                <a:lnTo>
                  <a:pt x="300227" y="17653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endParaRPr lang="ru-RU" dirty="0"/>
          </a:p>
        </p:txBody>
      </p:sp>
      <p:sp>
        <p:nvSpPr>
          <p:cNvPr id="30732" name="object 12"/>
          <p:cNvSpPr>
            <a:spLocks noChangeArrowheads="1"/>
          </p:cNvSpPr>
          <p:nvPr/>
        </p:nvSpPr>
        <p:spPr bwMode="auto">
          <a:xfrm>
            <a:off x="6999676" y="1756494"/>
            <a:ext cx="1897273" cy="2325885"/>
          </a:xfrm>
          <a:custGeom>
            <a:avLst/>
            <a:gdLst>
              <a:gd name="T0" fmla="*/ 1872046 w 1946529"/>
              <a:gd name="T1" fmla="*/ 0 h 2523998"/>
              <a:gd name="T2" fmla="*/ 86142 w 1946529"/>
              <a:gd name="T3" fmla="*/ 757 h 2523998"/>
              <a:gd name="T4" fmla="*/ 46115 w 1946529"/>
              <a:gd name="T5" fmla="*/ 14898 h 2523998"/>
              <a:gd name="T6" fmla="*/ 16334 w 1946529"/>
              <a:gd name="T7" fmla="*/ 43646 h 2523998"/>
              <a:gd name="T8" fmla="*/ 1105 w 1946529"/>
              <a:gd name="T9" fmla="*/ 82762 h 2523998"/>
              <a:gd name="T10" fmla="*/ 0 w 1946529"/>
              <a:gd name="T11" fmla="*/ 97371 h 2523998"/>
              <a:gd name="T12" fmla="*/ 775 w 1946529"/>
              <a:gd name="T13" fmla="*/ 2441125 h 2523998"/>
              <a:gd name="T14" fmla="*/ 15060 w 1946529"/>
              <a:gd name="T15" fmla="*/ 2480693 h 2523998"/>
              <a:gd name="T16" fmla="*/ 44150 w 1946529"/>
              <a:gd name="T17" fmla="*/ 2510129 h 2523998"/>
              <a:gd name="T18" fmla="*/ 83716 w 1946529"/>
              <a:gd name="T19" fmla="*/ 2525196 h 2523998"/>
              <a:gd name="T20" fmla="*/ 98488 w 1946529"/>
              <a:gd name="T21" fmla="*/ 2526283 h 2523998"/>
              <a:gd name="T22" fmla="*/ 1884490 w 1946529"/>
              <a:gd name="T23" fmla="*/ 2525514 h 2523998"/>
              <a:gd name="T24" fmla="*/ 1924506 w 1946529"/>
              <a:gd name="T25" fmla="*/ 2511351 h 2523998"/>
              <a:gd name="T26" fmla="*/ 1954307 w 1946529"/>
              <a:gd name="T27" fmla="*/ 2482607 h 2523998"/>
              <a:gd name="T28" fmla="*/ 1969560 w 1946529"/>
              <a:gd name="T29" fmla="*/ 2443511 h 2523998"/>
              <a:gd name="T30" fmla="*/ 1970664 w 1946529"/>
              <a:gd name="T31" fmla="*/ 2428912 h 2523998"/>
              <a:gd name="T32" fmla="*/ 1969880 w 1946529"/>
              <a:gd name="T33" fmla="*/ 85064 h 2523998"/>
              <a:gd name="T34" fmla="*/ 1955527 w 1946529"/>
              <a:gd name="T35" fmla="*/ 45537 h 2523998"/>
              <a:gd name="T36" fmla="*/ 1926393 w 1946529"/>
              <a:gd name="T37" fmla="*/ 16134 h 2523998"/>
              <a:gd name="T38" fmla="*/ 1886811 w 1946529"/>
              <a:gd name="T39" fmla="*/ 1085 h 2523998"/>
              <a:gd name="T40" fmla="*/ 1872046 w 1946529"/>
              <a:gd name="T41" fmla="*/ 0 h 252399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946529"/>
              <a:gd name="T64" fmla="*/ 0 h 2523998"/>
              <a:gd name="T65" fmla="*/ 1946529 w 1946529"/>
              <a:gd name="T66" fmla="*/ 2523998 h 2523998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946529" h="2523998">
                <a:moveTo>
                  <a:pt x="1849120" y="0"/>
                </a:moveTo>
                <a:lnTo>
                  <a:pt x="85086" y="757"/>
                </a:lnTo>
                <a:lnTo>
                  <a:pt x="45554" y="14880"/>
                </a:lnTo>
                <a:lnTo>
                  <a:pt x="16136" y="43610"/>
                </a:lnTo>
                <a:lnTo>
                  <a:pt x="1087" y="82690"/>
                </a:lnTo>
                <a:lnTo>
                  <a:pt x="0" y="97281"/>
                </a:lnTo>
                <a:lnTo>
                  <a:pt x="757" y="2438911"/>
                </a:lnTo>
                <a:lnTo>
                  <a:pt x="14880" y="2478443"/>
                </a:lnTo>
                <a:lnTo>
                  <a:pt x="43610" y="2507861"/>
                </a:lnTo>
                <a:lnTo>
                  <a:pt x="82690" y="2522910"/>
                </a:lnTo>
                <a:lnTo>
                  <a:pt x="97282" y="2523997"/>
                </a:lnTo>
                <a:lnTo>
                  <a:pt x="1861411" y="2523228"/>
                </a:lnTo>
                <a:lnTo>
                  <a:pt x="1900937" y="2509083"/>
                </a:lnTo>
                <a:lnTo>
                  <a:pt x="1930373" y="2480357"/>
                </a:lnTo>
                <a:lnTo>
                  <a:pt x="1945440" y="2441297"/>
                </a:lnTo>
                <a:lnTo>
                  <a:pt x="1946529" y="2426716"/>
                </a:lnTo>
                <a:lnTo>
                  <a:pt x="1945757" y="84992"/>
                </a:lnTo>
                <a:lnTo>
                  <a:pt x="1931578" y="45501"/>
                </a:lnTo>
                <a:lnTo>
                  <a:pt x="1902800" y="16116"/>
                </a:lnTo>
                <a:lnTo>
                  <a:pt x="1863704" y="1085"/>
                </a:lnTo>
                <a:lnTo>
                  <a:pt x="1849120" y="0"/>
                </a:lnTo>
                <a:close/>
              </a:path>
            </a:pathLst>
          </a:custGeom>
          <a:solidFill>
            <a:srgbClr val="4F81B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endParaRPr lang="ru-RU" dirty="0"/>
          </a:p>
        </p:txBody>
      </p:sp>
      <p:sp>
        <p:nvSpPr>
          <p:cNvPr id="30733" name="object 13"/>
          <p:cNvSpPr>
            <a:spLocks noChangeArrowheads="1"/>
          </p:cNvSpPr>
          <p:nvPr/>
        </p:nvSpPr>
        <p:spPr bwMode="auto">
          <a:xfrm>
            <a:off x="6945313" y="1657375"/>
            <a:ext cx="1947862" cy="2524125"/>
          </a:xfrm>
          <a:custGeom>
            <a:avLst/>
            <a:gdLst>
              <a:gd name="T0" fmla="*/ 0 w 1946529"/>
              <a:gd name="T1" fmla="*/ 97371 h 2523998"/>
              <a:gd name="T2" fmla="*/ 9421 w 1946529"/>
              <a:gd name="T3" fmla="*/ 55751 h 2523998"/>
              <a:gd name="T4" fmla="*/ 34846 w 1946529"/>
              <a:gd name="T5" fmla="*/ 23062 h 2523998"/>
              <a:gd name="T6" fmla="*/ 71930 w 1946529"/>
              <a:gd name="T7" fmla="*/ 3579 h 2523998"/>
              <a:gd name="T8" fmla="*/ 1872046 w 1946529"/>
              <a:gd name="T9" fmla="*/ 0 h 2523998"/>
              <a:gd name="T10" fmla="*/ 1886811 w 1946529"/>
              <a:gd name="T11" fmla="*/ 1085 h 2523998"/>
              <a:gd name="T12" fmla="*/ 1926393 w 1946529"/>
              <a:gd name="T13" fmla="*/ 16134 h 2523998"/>
              <a:gd name="T14" fmla="*/ 1955527 w 1946529"/>
              <a:gd name="T15" fmla="*/ 45537 h 2523998"/>
              <a:gd name="T16" fmla="*/ 1969880 w 1946529"/>
              <a:gd name="T17" fmla="*/ 85064 h 2523998"/>
              <a:gd name="T18" fmla="*/ 1970664 w 1946529"/>
              <a:gd name="T19" fmla="*/ 2428912 h 2523998"/>
              <a:gd name="T20" fmla="*/ 1969560 w 1946529"/>
              <a:gd name="T21" fmla="*/ 2443511 h 2523998"/>
              <a:gd name="T22" fmla="*/ 1954307 w 1946529"/>
              <a:gd name="T23" fmla="*/ 2482607 h 2523998"/>
              <a:gd name="T24" fmla="*/ 1924506 w 1946529"/>
              <a:gd name="T25" fmla="*/ 2511351 h 2523998"/>
              <a:gd name="T26" fmla="*/ 1884490 w 1946529"/>
              <a:gd name="T27" fmla="*/ 2525514 h 2523998"/>
              <a:gd name="T28" fmla="*/ 98488 w 1946529"/>
              <a:gd name="T29" fmla="*/ 2526283 h 2523998"/>
              <a:gd name="T30" fmla="*/ 83716 w 1946529"/>
              <a:gd name="T31" fmla="*/ 2525196 h 2523998"/>
              <a:gd name="T32" fmla="*/ 44150 w 1946529"/>
              <a:gd name="T33" fmla="*/ 2510129 h 2523998"/>
              <a:gd name="T34" fmla="*/ 15060 w 1946529"/>
              <a:gd name="T35" fmla="*/ 2480693 h 2523998"/>
              <a:gd name="T36" fmla="*/ 775 w 1946529"/>
              <a:gd name="T37" fmla="*/ 2441125 h 2523998"/>
              <a:gd name="T38" fmla="*/ 0 w 1946529"/>
              <a:gd name="T39" fmla="*/ 97371 h 252399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946529"/>
              <a:gd name="T61" fmla="*/ 0 h 2523998"/>
              <a:gd name="T62" fmla="*/ 1946529 w 1946529"/>
              <a:gd name="T63" fmla="*/ 2523998 h 252399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946529" h="2523998">
                <a:moveTo>
                  <a:pt x="0" y="97281"/>
                </a:moveTo>
                <a:lnTo>
                  <a:pt x="9313" y="55697"/>
                </a:lnTo>
                <a:lnTo>
                  <a:pt x="34414" y="23044"/>
                </a:lnTo>
                <a:lnTo>
                  <a:pt x="71048" y="3579"/>
                </a:lnTo>
                <a:lnTo>
                  <a:pt x="1849120" y="0"/>
                </a:lnTo>
                <a:lnTo>
                  <a:pt x="1863704" y="1085"/>
                </a:lnTo>
                <a:lnTo>
                  <a:pt x="1902800" y="16116"/>
                </a:lnTo>
                <a:lnTo>
                  <a:pt x="1931578" y="45501"/>
                </a:lnTo>
                <a:lnTo>
                  <a:pt x="1945757" y="84992"/>
                </a:lnTo>
                <a:lnTo>
                  <a:pt x="1946529" y="2426716"/>
                </a:lnTo>
                <a:lnTo>
                  <a:pt x="1945440" y="2441297"/>
                </a:lnTo>
                <a:lnTo>
                  <a:pt x="1930373" y="2480357"/>
                </a:lnTo>
                <a:lnTo>
                  <a:pt x="1900937" y="2509083"/>
                </a:lnTo>
                <a:lnTo>
                  <a:pt x="1861411" y="2523228"/>
                </a:lnTo>
                <a:lnTo>
                  <a:pt x="97282" y="2523997"/>
                </a:lnTo>
                <a:lnTo>
                  <a:pt x="82690" y="2522910"/>
                </a:lnTo>
                <a:lnTo>
                  <a:pt x="43610" y="2507861"/>
                </a:lnTo>
                <a:lnTo>
                  <a:pt x="14880" y="2478443"/>
                </a:lnTo>
                <a:lnTo>
                  <a:pt x="757" y="2438911"/>
                </a:lnTo>
                <a:lnTo>
                  <a:pt x="0" y="97281"/>
                </a:lnTo>
                <a:close/>
              </a:path>
            </a:pathLst>
          </a:custGeom>
          <a:noFill/>
          <a:ln w="25400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ru-RU" dirty="0"/>
          </a:p>
        </p:txBody>
      </p:sp>
      <p:sp>
        <p:nvSpPr>
          <p:cNvPr id="30734" name="object 14"/>
          <p:cNvSpPr>
            <a:spLocks noChangeArrowheads="1"/>
          </p:cNvSpPr>
          <p:nvPr/>
        </p:nvSpPr>
        <p:spPr bwMode="auto">
          <a:xfrm>
            <a:off x="6572251" y="3510931"/>
            <a:ext cx="300037" cy="352425"/>
          </a:xfrm>
          <a:custGeom>
            <a:avLst/>
            <a:gdLst>
              <a:gd name="T0" fmla="*/ 0 w 300227"/>
              <a:gd name="T1" fmla="*/ 0 h 353060"/>
              <a:gd name="T2" fmla="*/ 0 w 300227"/>
              <a:gd name="T3" fmla="*/ 341803 h 353060"/>
              <a:gd name="T4" fmla="*/ 296825 w 300227"/>
              <a:gd name="T5" fmla="*/ 170902 h 353060"/>
              <a:gd name="T6" fmla="*/ 0 w 300227"/>
              <a:gd name="T7" fmla="*/ 0 h 353060"/>
              <a:gd name="T8" fmla="*/ 0 60000 65536"/>
              <a:gd name="T9" fmla="*/ 0 60000 65536"/>
              <a:gd name="T10" fmla="*/ 0 60000 65536"/>
              <a:gd name="T11" fmla="*/ 0 60000 65536"/>
              <a:gd name="T12" fmla="*/ 0 w 300227"/>
              <a:gd name="T13" fmla="*/ 0 h 353060"/>
              <a:gd name="T14" fmla="*/ 300227 w 300227"/>
              <a:gd name="T15" fmla="*/ 353060 h 3530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0227" h="353060">
                <a:moveTo>
                  <a:pt x="0" y="0"/>
                </a:moveTo>
                <a:lnTo>
                  <a:pt x="0" y="353060"/>
                </a:lnTo>
                <a:lnTo>
                  <a:pt x="300227" y="17653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endParaRPr lang="ru-RU" dirty="0"/>
          </a:p>
        </p:txBody>
      </p:sp>
      <p:sp>
        <p:nvSpPr>
          <p:cNvPr id="30736" name="object 16"/>
          <p:cNvSpPr>
            <a:spLocks noChangeArrowheads="1"/>
          </p:cNvSpPr>
          <p:nvPr/>
        </p:nvSpPr>
        <p:spPr bwMode="auto">
          <a:xfrm>
            <a:off x="593725" y="404664"/>
            <a:ext cx="8315325" cy="984885"/>
          </a:xfrm>
          <a:prstGeom prst="rect">
            <a:avLst/>
          </a:prstGeom>
          <a:ln>
            <a:solidFill>
              <a:schemeClr val="bg1"/>
            </a:solidFill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НА ЧЕМ ОСНОВАНО СОСТАВЛЕНИЕ  ПРОЕКТА  БЮДЖЕТА</a:t>
            </a:r>
            <a:endParaRPr lang="ru-RU" altLang="ru-RU" dirty="0">
              <a:latin typeface="Calibri" pitchFamily="34" charset="0"/>
            </a:endParaRPr>
          </a:p>
        </p:txBody>
      </p:sp>
      <p:sp>
        <p:nvSpPr>
          <p:cNvPr id="30738" name="object 25"/>
          <p:cNvSpPr txBox="1">
            <a:spLocks noChangeArrowheads="1"/>
          </p:cNvSpPr>
          <p:nvPr/>
        </p:nvSpPr>
        <p:spPr bwMode="auto">
          <a:xfrm>
            <a:off x="7092279" y="1925663"/>
            <a:ext cx="1777083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27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11 муниципальных программ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39" name="object 26"/>
          <p:cNvSpPr txBox="1">
            <a:spLocks noChangeArrowheads="1"/>
          </p:cNvSpPr>
          <p:nvPr/>
        </p:nvSpPr>
        <p:spPr bwMode="auto">
          <a:xfrm>
            <a:off x="5110163" y="1828825"/>
            <a:ext cx="172085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1400" b="1" dirty="0">
                <a:solidFill>
                  <a:schemeClr val="bg1"/>
                </a:solidFill>
              </a:rPr>
              <a:t>Прогноз социально-экономического</a:t>
            </a:r>
            <a:br>
              <a:rPr lang="ru-RU" sz="1400" b="1" dirty="0">
                <a:solidFill>
                  <a:schemeClr val="bg1"/>
                </a:solidFill>
              </a:rPr>
            </a:br>
            <a:r>
              <a:rPr lang="ru-RU" sz="1400" b="1" dirty="0">
                <a:solidFill>
                  <a:schemeClr val="bg1"/>
                </a:solidFill>
              </a:rPr>
              <a:t>развития </a:t>
            </a:r>
            <a:r>
              <a:rPr lang="ru-RU" sz="1400" b="1" dirty="0" smtClean="0">
                <a:solidFill>
                  <a:schemeClr val="bg1"/>
                </a:solidFill>
              </a:rPr>
              <a:t>муниципального образования город Костерево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1400" b="1" dirty="0" smtClean="0">
                <a:solidFill>
                  <a:schemeClr val="bg1"/>
                </a:solidFill>
              </a:rPr>
              <a:t>на среднесрочный период (на 2020 и на период до 2022 года)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1400" dirty="0">
                <a:solidFill>
                  <a:schemeClr val="bg1"/>
                </a:solidFill>
              </a:rPr>
              <a:t/>
            </a:r>
            <a:br>
              <a:rPr lang="ru-RU" sz="1400" dirty="0">
                <a:solidFill>
                  <a:schemeClr val="bg1"/>
                </a:solidFill>
              </a:rPr>
            </a:br>
            <a:endParaRPr lang="ru-RU" altLang="ru-RU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9552" y="4725144"/>
            <a:ext cx="8329811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Деятельность </a:t>
            </a:r>
            <a:r>
              <a:rPr lang="ru-RU" sz="2000" b="1" dirty="0" smtClean="0"/>
              <a:t>по </a:t>
            </a:r>
            <a:r>
              <a:rPr lang="ru-RU" sz="2000" b="1" dirty="0"/>
              <a:t>формированию, рассмотрению</a:t>
            </a:r>
            <a:r>
              <a:rPr lang="ru-RU" sz="2000" b="1" dirty="0" smtClean="0"/>
              <a:t>, утверждению</a:t>
            </a:r>
            <a:r>
              <a:rPr lang="ru-RU" sz="2000" b="1" dirty="0"/>
              <a:t>, исполнению бюджета, а также составлению </a:t>
            </a:r>
            <a:r>
              <a:rPr lang="ru-RU" sz="2000" b="1" dirty="0" smtClean="0"/>
              <a:t>и утверждению </a:t>
            </a:r>
            <a:r>
              <a:rPr lang="ru-RU" sz="2000" b="1" dirty="0"/>
              <a:t>отчета об его исполнении </a:t>
            </a:r>
            <a:r>
              <a:rPr lang="ru-RU" sz="2000" b="1" dirty="0" smtClean="0"/>
              <a:t>называется бюджетный </a:t>
            </a:r>
            <a:r>
              <a:rPr lang="ru-RU" sz="2000" b="1" dirty="0"/>
              <a:t>процесс</a:t>
            </a:r>
            <a:r>
              <a:rPr lang="ru-RU" sz="2000" dirty="0"/>
              <a:t> </a:t>
            </a:r>
            <a:endParaRPr lang="ru-RU" sz="2000" dirty="0" smtClean="0"/>
          </a:p>
          <a:p>
            <a:pPr algn="ctr"/>
            <a:endParaRPr lang="ru-RU" sz="2000" dirty="0" smtClean="0"/>
          </a:p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Составление проекта бюджета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- исключительная прерогатива</a:t>
            </a:r>
            <a:br>
              <a:rPr lang="ru-RU" sz="20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администрации города Костерево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08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object 2"/>
          <p:cNvSpPr>
            <a:spLocks noChangeArrowheads="1"/>
          </p:cNvSpPr>
          <p:nvPr/>
        </p:nvSpPr>
        <p:spPr bwMode="auto">
          <a:xfrm>
            <a:off x="593725" y="388938"/>
            <a:ext cx="8315325" cy="823912"/>
          </a:xfrm>
          <a:prstGeom prst="rect">
            <a:avLst/>
          </a:prstGeom>
          <a:ln>
            <a:solidFill>
              <a:schemeClr val="bg1"/>
            </a:solidFill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 dirty="0">
              <a:latin typeface="Calibri" pitchFamily="34" charset="0"/>
            </a:endParaRPr>
          </a:p>
        </p:txBody>
      </p:sp>
      <p:sp>
        <p:nvSpPr>
          <p:cNvPr id="31747" name="object 3"/>
          <p:cNvSpPr txBox="1">
            <a:spLocks noChangeArrowheads="1"/>
          </p:cNvSpPr>
          <p:nvPr/>
        </p:nvSpPr>
        <p:spPr bwMode="auto">
          <a:xfrm>
            <a:off x="823913" y="574675"/>
            <a:ext cx="79502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       Как происходит составление бюджета</a:t>
            </a:r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1738" name="Group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573964"/>
              </p:ext>
            </p:extLst>
          </p:nvPr>
        </p:nvGraphicFramePr>
        <p:xfrm>
          <a:off x="593725" y="1335088"/>
          <a:ext cx="8293100" cy="5460848"/>
        </p:xfrm>
        <a:graphic>
          <a:graphicData uri="http://schemas.openxmlformats.org/drawingml/2006/table">
            <a:tbl>
              <a:tblPr/>
              <a:tblGrid>
                <a:gridCol w="2170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229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6888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8912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Июль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127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Определение основных направлений бюджетной и налоговой политики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5788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Август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1275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основных показателей прогноза социально-экономического развития муниципального образования город Костерево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7456">
                <a:tc>
                  <a:txBody>
                    <a:bodyPr/>
                    <a:lstStyle/>
                    <a:p>
                      <a:pPr marL="4127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Сентябрь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127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Работа отраслевых  органов исполнительной власти по подготовке обоснований бюджетных ассигнований и бюджетных заявок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2607">
                <a:tc>
                  <a:txBody>
                    <a:bodyPr/>
                    <a:lstStyle/>
                    <a:p>
                      <a:pPr marL="4127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Октябрь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127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Определение основных параметров бюджета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9384">
                <a:tc>
                  <a:txBody>
                    <a:bodyPr/>
                    <a:lstStyle/>
                    <a:p>
                      <a:pPr marL="4127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Ноябрь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127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Формирование проекта  бюджета города Костерево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8475">
                <a:tc>
                  <a:txBody>
                    <a:bodyPr/>
                    <a:lstStyle/>
                    <a:p>
                      <a:pPr marL="4127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Ноябрь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127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Рассмотрение проекта  бюджета  муниципального образования город Костерево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127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Ноябрь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127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Внесение проекта бюджета муниципального образования город Костерево в  Совет народных депутатов города Костерево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49313">
                <a:tc>
                  <a:txBody>
                    <a:bodyPr/>
                    <a:lstStyle/>
                    <a:p>
                      <a:pPr marL="4127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Декабрь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127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Рассмотрение проекта бюджета комиссиями  Совета народных депутатов города Костерево, принятие проекта бюджета на заседании Совета народных депутатов города Костерево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286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0322" y="366881"/>
            <a:ext cx="8316681" cy="70788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Основные направления бюджетной и налоговой политики </a:t>
            </a:r>
          </a:p>
          <a:p>
            <a:pPr algn="ctr"/>
            <a:r>
              <a:rPr lang="ru-RU" sz="2000" b="1" dirty="0"/>
              <a:t>м</a:t>
            </a:r>
            <a:r>
              <a:rPr lang="ru-RU" sz="2000" b="1" dirty="0" smtClean="0"/>
              <a:t>униципального образования город Костерево на 2020-2022 годы</a:t>
            </a:r>
            <a:endParaRPr lang="ru-RU" sz="2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43786" y="1412776"/>
            <a:ext cx="410445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Обеспечение сбалансированности и долгосрочной устойчивости бюджета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28576" y="2060848"/>
            <a:ext cx="410445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Повышение </a:t>
            </a:r>
            <a:r>
              <a:rPr lang="ru-RU" sz="1600" b="1" dirty="0">
                <a:solidFill>
                  <a:schemeClr val="tx1"/>
                </a:solidFill>
              </a:rPr>
              <a:t>эффективности и оптимизация бюджетных расходов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2780928"/>
            <a:ext cx="415270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Повышение качества оказываемых муниципальных услуг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35382" y="3501008"/>
            <a:ext cx="4112860" cy="4680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Повышение эффективности муниципального управления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28576" y="4149080"/>
            <a:ext cx="411966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Выравнивание возможностей граждан в получении качественных и доступных государственных и муниципальных услуг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43786" y="5101220"/>
            <a:ext cx="410445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Развитие и совершенствование системы финансового контроля, в том числе в сфере закупок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43786" y="6021288"/>
            <a:ext cx="410445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Реализация </a:t>
            </a:r>
            <a:r>
              <a:rPr lang="ru-RU" sz="1600" b="1" dirty="0">
                <a:solidFill>
                  <a:schemeClr val="tx1"/>
                </a:solidFill>
              </a:rPr>
              <a:t>принципов открытости и прозрачности управления муниципальными  финансами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788024" y="1412776"/>
            <a:ext cx="3960440" cy="9721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Увеличение </a:t>
            </a:r>
            <a:r>
              <a:rPr lang="ru-RU" sz="1600" b="1" dirty="0">
                <a:solidFill>
                  <a:schemeClr val="tx1"/>
                </a:solidFill>
              </a:rPr>
              <a:t>налогового потенциала за счет налогового стимулирования деловой активности, привлечения инвестиций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787854" y="2483895"/>
            <a:ext cx="3962778" cy="10171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Продолжение </a:t>
            </a:r>
            <a:r>
              <a:rPr lang="ru-RU" sz="1600" b="1" dirty="0">
                <a:solidFill>
                  <a:schemeClr val="tx1"/>
                </a:solidFill>
              </a:rPr>
              <a:t>политики обоснованности и эффективности применения налоговых льгот, отмена неэффективных и невостребованных льгот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788286" y="3645024"/>
            <a:ext cx="395683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Взаимовыгодное </a:t>
            </a:r>
            <a:r>
              <a:rPr lang="ru-RU" sz="1600" b="1" dirty="0">
                <a:solidFill>
                  <a:schemeClr val="tx1"/>
                </a:solidFill>
              </a:rPr>
              <a:t>сотрудничество с организациями, формирующими налоговый </a:t>
            </a:r>
            <a:r>
              <a:rPr lang="ru-RU" sz="1600" b="1" dirty="0" smtClean="0">
                <a:solidFill>
                  <a:schemeClr val="tx1"/>
                </a:solidFill>
              </a:rPr>
              <a:t>потенциал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788024" y="4653136"/>
            <a:ext cx="3960440" cy="1132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Повышение </a:t>
            </a:r>
            <a:r>
              <a:rPr lang="ru-RU" sz="1600" b="1" dirty="0">
                <a:solidFill>
                  <a:schemeClr val="tx1"/>
                </a:solidFill>
              </a:rPr>
              <a:t>уровня ответственности главных администраторов доходов, активизация </a:t>
            </a:r>
            <a:r>
              <a:rPr lang="ru-RU" sz="1600" b="1" dirty="0" err="1">
                <a:solidFill>
                  <a:schemeClr val="tx1"/>
                </a:solidFill>
              </a:rPr>
              <a:t>претензионно</a:t>
            </a:r>
            <a:r>
              <a:rPr lang="ru-RU" sz="1600" b="1" dirty="0">
                <a:solidFill>
                  <a:schemeClr val="tx1"/>
                </a:solidFill>
              </a:rPr>
              <a:t>-исковой деятельности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788024" y="5933244"/>
            <a:ext cx="3960440" cy="8081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Проведение </a:t>
            </a:r>
            <a:r>
              <a:rPr lang="ru-RU" sz="1600" b="1" dirty="0">
                <a:solidFill>
                  <a:schemeClr val="tx1"/>
                </a:solidFill>
              </a:rPr>
              <a:t>мероприятий по повышению эффективности управления муниципальной собственностью </a:t>
            </a:r>
          </a:p>
        </p:txBody>
      </p:sp>
    </p:spTree>
    <p:extLst>
      <p:ext uri="{BB962C8B-B14F-4D97-AF65-F5344CB8AC3E}">
        <p14:creationId xmlns:p14="http://schemas.microsoft.com/office/powerpoint/2010/main" val="151563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621147598"/>
              </p:ext>
            </p:extLst>
          </p:nvPr>
        </p:nvGraphicFramePr>
        <p:xfrm>
          <a:off x="611560" y="1916832"/>
          <a:ext cx="799288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 txBox="1">
            <a:spLocks/>
          </p:cNvSpPr>
          <p:nvPr/>
        </p:nvSpPr>
        <p:spPr>
          <a:xfrm>
            <a:off x="467544" y="476250"/>
            <a:ext cx="8424936" cy="1152550"/>
          </a:xfrm>
          <a:prstGeom prst="rect">
            <a:avLst/>
          </a:prstGeom>
          <a:ln w="25400" cap="flat" cmpd="sng" algn="ctr">
            <a:noFill/>
            <a:prstDash val="solid"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/>
              <a:t>Какие показатели характеризуют</a:t>
            </a:r>
            <a:br>
              <a:rPr lang="ru-RU" sz="2000" b="1" dirty="0"/>
            </a:br>
            <a:r>
              <a:rPr lang="ru-RU" sz="2000" b="1" dirty="0" smtClean="0"/>
              <a:t>муниципальное образование город Костерево в 2019 году</a:t>
            </a:r>
            <a:endParaRPr lang="ru-RU" altLang="ru-RU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19658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4899</TotalTime>
  <Words>1692</Words>
  <Application>Microsoft Office PowerPoint</Application>
  <PresentationFormat>Экран (4:3)</PresentationFormat>
  <Paragraphs>379</Paragraphs>
  <Slides>26</Slides>
  <Notes>6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7" baseType="lpstr">
      <vt:lpstr>Arial</vt:lpstr>
      <vt:lpstr>Calibri</vt:lpstr>
      <vt:lpstr>Cambria</vt:lpstr>
      <vt:lpstr>Comic Sans MS</vt:lpstr>
      <vt:lpstr>Franklin Gothic Book</vt:lpstr>
      <vt:lpstr>Franklin Gothic Medium</vt:lpstr>
      <vt:lpstr>Tahoma</vt:lpstr>
      <vt:lpstr>Times New Roman</vt:lpstr>
      <vt:lpstr>Wingdings 2</vt:lpstr>
      <vt:lpstr>Трек</vt:lpstr>
      <vt:lpstr>Лист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Динамика показателей социально-экономического развития города                   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Что такое программный бюджет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Как формируются и используются средства дорожного фонда  бюджета города Костерево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Лебедев Эдуард Федорович</dc:creator>
  <cp:lastModifiedBy>Финотдел</cp:lastModifiedBy>
  <cp:revision>386</cp:revision>
  <cp:lastPrinted>2019-12-16T05:55:10Z</cp:lastPrinted>
  <dcterms:created xsi:type="dcterms:W3CDTF">2016-11-22T13:02:02Z</dcterms:created>
  <dcterms:modified xsi:type="dcterms:W3CDTF">2020-03-02T09:24:47Z</dcterms:modified>
</cp:coreProperties>
</file>